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68" r:id="rId4"/>
    <p:sldId id="276" r:id="rId5"/>
    <p:sldId id="258" r:id="rId6"/>
    <p:sldId id="266" r:id="rId7"/>
    <p:sldId id="269" r:id="rId8"/>
    <p:sldId id="259" r:id="rId9"/>
    <p:sldId id="267" r:id="rId10"/>
    <p:sldId id="261" r:id="rId11"/>
    <p:sldId id="271" r:id="rId12"/>
    <p:sldId id="274" r:id="rId13"/>
    <p:sldId id="272" r:id="rId14"/>
    <p:sldId id="260" r:id="rId15"/>
    <p:sldId id="270" r:id="rId16"/>
    <p:sldId id="262" r:id="rId17"/>
    <p:sldId id="263" r:id="rId18"/>
    <p:sldId id="277" r:id="rId19"/>
    <p:sldId id="275" r:id="rId20"/>
    <p:sldId id="264" r:id="rId21"/>
    <p:sldId id="273" r:id="rId22"/>
    <p:sldId id="278" r:id="rId23"/>
    <p:sldId id="282" r:id="rId24"/>
  </p:sldIdLst>
  <p:sldSz cx="10080625" cy="567055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3A0A8AD6-38A6-46E5-B68B-392ABA7C87E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479FEE9B-348F-4976-96CF-89AD336A4007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57EC182-DFFF-4068-8AEB-7F5A4A91AD9D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2BC1B7D6-336C-4801-AED4-84C3296204CC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EB1DCE-8AF6-437C-BA17-ACCED4547422}" type="slidenum">
              <a:t>‹Nr.›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21160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493CB1DB-736E-4F57-9DBB-AEC6B24883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F8B9090A-4F03-41BE-B24D-E090B296B32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de-AT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xmlns="" id="{40ECE879-CFE7-45D3-AC4F-FACC64C6A1B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5E4D0D31-EBEB-47DF-975F-2743CF0A93D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43568624-82A9-4E05-8A94-AFDCA73320E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3A0496BA-B0CE-4F0A-8EC4-424BE62EFE4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3C43D87A-B824-489B-9365-C74E9E280486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6076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de-AT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xmlns="" id="{951DB19C-14DB-43D0-B2BC-CCE33CDC372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97E2CA-7844-4334-9AAE-FC6B5F2B5BAE}" type="slidenum">
              <a:t>1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xmlns="" id="{737FB1CD-B76A-43D8-AB7B-178FF8893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xmlns="" id="{E3726F6A-7A1D-46BF-A5AB-D59F780FE4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50703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xmlns="" id="{76469F31-B58C-4298-9012-C8FC8E2B8E6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F053D7-2033-48A1-B453-77B12FCD9410}" type="slidenum">
              <a:t>17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xmlns="" id="{642053F6-412B-450C-81D3-45B8814FE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xmlns="" id="{33A62537-13A1-4AE2-BE41-1E1A268FD4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60805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xmlns="" id="{09B4EB31-8DD4-4BA6-89CE-ECE37F7A8C4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57331F7-2B6A-41AC-9226-EC6B88DD5609}" type="slidenum">
              <a:t>20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xmlns="" id="{3B74668E-3FA4-4C22-BB39-C88E2A8A1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xmlns="" id="{2AAF8E5D-13A9-4F80-AE40-43606DAB52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45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xmlns="" id="{0A9C9401-3314-4738-B8CC-72E56569DFD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1A012B8-54A8-405E-97BB-62CE75607F89}" type="slidenum">
              <a:t>2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xmlns="" id="{36BCDA1D-1042-4B27-9880-2366ACB2B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xmlns="" id="{83A0C3E4-FDA7-4F4C-B1BB-707C20A5B6C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0108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xmlns="" id="{F75B9857-9499-4285-9711-0754E711CBC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B46F0D-8C0B-4CB5-86AF-575BF8FE3FC6}" type="slidenum">
              <a:t>5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xmlns="" id="{14E3E0C7-B83E-4CD4-BB97-9F8DA511D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xmlns="" id="{0821F08E-DC99-4871-B895-A61F46079C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B596CCAB-C283-4C82-A5C3-8A54781B7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26440D8D-3D4D-4577-86F2-660E56CC35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760391B8-FEFE-4556-B5D5-731CCC5674D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A44B4DC-4D42-4F52-B482-17B60AF69965}" type="slidenum">
              <a:t>6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7026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xmlns="" id="{AA9E8D44-CCA9-4CF9-BEDB-BBC5E8D6E5F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9DFCFC-1069-4800-89DB-84C599670AD0}" type="slidenum">
              <a:t>8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xmlns="" id="{698CC3FF-665B-46CE-9450-D03B53348D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xmlns="" id="{315D8504-1CBA-428F-B6EB-59F500F2A5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443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xmlns="" id="{F6494862-E882-4552-B364-18C776338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xmlns="" id="{4F9ACEEA-0B61-4384-B7B3-39F2E52617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FAA139F8-4B10-4E93-BC15-2EAF70CA042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2941E7-AEDB-4876-84B1-F5E1E60190C3}" type="slidenum">
              <a:t>9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13738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xmlns="" id="{8EB2CC80-116B-4018-BDC3-541E76DE2CC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A00511-B118-4BEE-B89A-681A6BC61AED}" type="slidenum">
              <a:t>10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xmlns="" id="{F3C62383-3100-4DF1-AC23-8895EA7A94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xmlns="" id="{0A8B78F7-9984-4378-B778-99A0B96DD2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55546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xmlns="" id="{B00248A6-9839-4B6B-AB38-F8DFEB03FA5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E556FDA-7A02-4E35-8516-72B351A263C7}" type="slidenum">
              <a:t>14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xmlns="" id="{7857ACE5-CFC4-4328-B88D-CE1ED3E76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xmlns="" id="{3A2CF580-C447-4FF8-86FA-B1566B6A13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142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xmlns="" id="{75CFBCC3-C3B8-4FD3-941B-CF462F93DA0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557C4BA-AAE2-4874-B2E2-C745A0C64BFA}" type="slidenum">
              <a:t>16</a:t>
            </a:fld>
            <a:endParaRPr lang="de-A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Folienbildplatzhalter 1">
            <a:extLst>
              <a:ext uri="{FF2B5EF4-FFF2-40B4-BE49-F238E27FC236}">
                <a16:creationId xmlns:a16="http://schemas.microsoft.com/office/drawing/2014/main" xmlns="" id="{97F6C93A-A2A5-4C57-8762-8331B28B7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izenplatzhalter 2">
            <a:extLst>
              <a:ext uri="{FF2B5EF4-FFF2-40B4-BE49-F238E27FC236}">
                <a16:creationId xmlns:a16="http://schemas.microsoft.com/office/drawing/2014/main" xmlns="" id="{AD92BB7D-D5B6-4774-9065-D32AD521A4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374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8EED5FA-F595-4DCF-B818-BAB81393BC6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/>
          <a:lstStyle>
            <a:lvl1pPr>
              <a:defRPr lang="de-DE" sz="6000"/>
            </a:lvl1pPr>
          </a:lstStyle>
          <a:p>
            <a:pPr lvl="0"/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349FC5B4-87C5-4638-A091-865A9FD84AC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/>
            </a:lvl1pPr>
          </a:lstStyle>
          <a:p>
            <a:pPr lvl="0"/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60F48B0-8FD0-43D7-BF4D-1D1FAB9D2CF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7E20D43-F7A2-4137-90C9-D706DDAA6B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E405B4E-BFCF-45A5-856E-3E1621691F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9B446E-E98A-4B9B-9E4E-ECA2CBCE4391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1166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5D00E4F-D0F6-4E9F-B39C-6897D0C691D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538CC22-6798-46E5-B83A-0FB6B0A3F5D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0BBE1CE-9B29-4480-B2D8-CAC1FAF89E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24792A2-C50B-4475-B434-5D814FC72B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AD609D3-8130-49CF-A1B1-0BD281F8D6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C2D74C-83BA-4EF3-A23D-2DB34C8048F3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709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A1768BB4-6CD3-4910-81CB-EB783495E0D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225427"/>
            <a:ext cx="2266953" cy="4389440"/>
          </a:xfrm>
        </p:spPr>
        <p:txBody>
          <a:bodyPr vert="eaVert"/>
          <a:lstStyle>
            <a:lvl1pPr>
              <a:defRPr lang="de-DE"/>
            </a:lvl1pPr>
          </a:lstStyle>
          <a:p>
            <a:pPr lvl="0"/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7387731C-0852-47B6-8E89-8DAAA03D4FE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225427"/>
            <a:ext cx="6653210" cy="43894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B6716B8-F5B0-4261-BA49-60FE2230E60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45DECB8-EC91-4B7D-ABA4-16FEAA094A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8B73783-540E-4A3E-A14E-9B32C5A12A8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BE7E39-8B73-469D-830D-BF3AC00EC6A7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969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9FC69BE-ADD4-4C73-BDD4-80A7D791465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CBDDA5F-FA22-4877-9B70-81E6EC5370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896DDEE-434C-4D04-BCE6-491CF431957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8A970F3-0292-42B2-8B66-16CF2F16E6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817F79D-FC22-4A28-8DD0-1C23C421EE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E69196-F1CA-4BB1-8923-84ACE2EA0F27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6661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4CC59F6-5740-4234-9D97-77BB443A8B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lang="de-DE" sz="6000"/>
            </a:lvl1pPr>
          </a:lstStyle>
          <a:p>
            <a:pPr lvl="0"/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C3FE8FB3-735F-4AAF-AFDF-099934CF33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983B878-5EBB-4DA0-8ABB-33D673AF07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23F17A2-C367-4E82-A849-E5A6ABDBDD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D816464-4379-4CDA-BF98-BC78508912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AE0A4E-295F-4A58-AE83-D3B3921BA61B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777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8C09501-2035-4138-8C18-F2C3903B148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0A48AB4-8B74-452E-BDCB-9D04B97615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327151"/>
            <a:ext cx="4459291" cy="32877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BC72011A-ACCC-496E-B7EF-2DC84139977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327151"/>
            <a:ext cx="4460872" cy="32877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D500A42C-7C13-4A76-BF85-988401C695A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9E11510E-18A8-49E3-B68B-47EE38FCFE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2104AF15-6E59-4D86-8124-42F83B0541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2496F8-0706-43F1-8EF9-AFB21C04A92E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357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79274B4-BCC4-4826-A97B-C193131684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DD4987E4-9AE6-4004-A14E-D3E99D2F1E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9B353713-822D-44F2-BDF9-180DB744EBE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0F130682-2B76-470C-AE64-CB262331F43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EFCA8644-9BBA-4345-9779-FF2D8630A98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CA3DC87D-92CD-4001-B0DC-43269381EA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1B9642B5-C316-4DD3-802F-F07AD38939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297C52D2-CE1C-4A7E-B1B3-909BAA8183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BD4775-3B1B-4589-8489-DDA1DDAF23C7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0765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B55FB7D-0682-4755-93B9-E2090271414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</a:lstStyle>
          <a:p>
            <a:pPr lvl="0"/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26E518D0-A993-44B4-A20A-7C6DE452DD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23DBC4E6-6776-4ACF-8DC5-415B7ADF4B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5E17353E-0113-4729-AB26-13878BCC409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E5A417-BED9-425E-B1B0-9E35A546FF02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280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0624642-0710-44CB-BF00-AF17C4556EB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E2B529F-1125-4AEA-8E9C-80CB86846E1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115FB779-72C3-4223-B974-11536A097F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9F1C78-A104-4A4D-827C-F6D229F6688A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561124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1AF95E0-7C8A-4E5A-9532-299F4752EB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lang="de-DE" sz="3200"/>
            </a:lvl1pPr>
          </a:lstStyle>
          <a:p>
            <a:pPr lvl="0"/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1579A1A-876C-4DC0-9CC1-D680DBE178E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C3980CE4-3073-46CF-BDEC-08F0F3E4E76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A0F6A2D-646C-48B6-AA4A-41378FA0F5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52C736F9-AE04-4EDF-9E7A-73F4217583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27246DE2-B07A-43F4-A67F-3823369BF5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4C3C42-17F8-41F4-9315-FD0A08E9939C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300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F30CBDB-080E-4396-9D9E-352E7B0DD3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lang="de-DE" sz="3200"/>
            </a:lvl1pPr>
          </a:lstStyle>
          <a:p>
            <a:pPr lvl="0"/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D51BABA0-1C1C-434D-B055-2EDE85198C3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 lang="de-AT" sz="3200"/>
            </a:lvl1pPr>
          </a:lstStyle>
          <a:p>
            <a:pPr lvl="0"/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70ED21B-2FDA-4D32-86F1-A7848ED3828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72B15CF8-2842-4DE8-B069-B3B261CEB9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B010371C-D7B4-46F4-AB01-33D90FC7D1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BA8ED15-C992-4246-9E21-9D98286144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23EA93-6976-4AC5-926D-E79463B74A15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4087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xmlns="" id="{212A0A35-DE12-43C9-A47C-48C13FE2F2B3}"/>
              </a:ext>
            </a:extLst>
          </p:cNvPr>
          <p:cNvSpPr/>
          <p:nvPr/>
        </p:nvSpPr>
        <p:spPr>
          <a:xfrm>
            <a:off x="0" y="0"/>
            <a:ext cx="10079998" cy="567000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3366"/>
          </a:solidFill>
          <a:ln w="0" cap="flat">
            <a:solidFill>
              <a:srgbClr val="3465A4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Titelplatzhalter 2">
            <a:extLst>
              <a:ext uri="{FF2B5EF4-FFF2-40B4-BE49-F238E27FC236}">
                <a16:creationId xmlns:a16="http://schemas.microsoft.com/office/drawing/2014/main" xmlns="" id="{69405D50-6531-4D47-B111-55B793A8D0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225719"/>
            <a:ext cx="9071643" cy="9467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BF654A6E-AF62-4049-8FFB-B7204C013A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4060C857-8593-4C8A-B8CB-6EE0705BD88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5165281"/>
            <a:ext cx="2348279" cy="3909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72C1FFF4-88A8-4679-A063-3E29E84F0B1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5165281"/>
            <a:ext cx="3194995" cy="3909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9DDD378-0E27-4EE5-9537-ED639D181D0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5165281"/>
            <a:ext cx="2348279" cy="3909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6427BFB4-AF7A-4551-B7E7-619384A82BFB}" type="slidenum"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AT" sz="33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065"/>
        </a:spcBef>
        <a:spcAft>
          <a:spcPts val="0"/>
        </a:spcAft>
        <a:buNone/>
        <a:tabLst/>
        <a:defRPr lang="de-DE" sz="2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lobalcarbonproject.org/carbonbudget/18/data.ht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an-daily.com/News/175012.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jpeg"/><Relationship Id="rId7" Type="http://schemas.openxmlformats.org/officeDocument/2006/relationships/hyperlink" Target="http://bibliocolors.blogspot.com/2010/06/illustracions-cop-de-pedal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l.wikipedia.org/wiki/Opslag_duurzame_energie" TargetMode="External"/><Relationship Id="rId11" Type="http://schemas.openxmlformats.org/officeDocument/2006/relationships/hyperlink" Target="http://www.ciaomaestra.com/2010/09/la-programmazione-annuale-classe-2.html" TargetMode="External"/><Relationship Id="rId5" Type="http://schemas.openxmlformats.org/officeDocument/2006/relationships/hyperlink" Target="http://www.blue-engineering.org/wiki/Baukasten:Smart_Grid_&#8211;_Das_intelligente_Stromnetz" TargetMode="External"/><Relationship Id="rId10" Type="http://schemas.openxmlformats.org/officeDocument/2006/relationships/hyperlink" Target="https://commons.wikimedia.org/wiki/File:700110_-_London_Blackfriars_3T13.JPG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8E7D8B7-310E-4AC6-820C-D0779AC38E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492" y="1555741"/>
            <a:ext cx="9071643" cy="1800490"/>
          </a:xfrm>
        </p:spPr>
        <p:txBody>
          <a:bodyPr>
            <a:spAutoFit/>
          </a:bodyPr>
          <a:lstStyle/>
          <a:p>
            <a:pPr lvl="0"/>
            <a:r>
              <a:rPr lang="de-AT" sz="11700" b="1" dirty="0">
                <a:solidFill>
                  <a:srgbClr val="EEEEEE"/>
                </a:solidFill>
                <a:latin typeface="Calibri" panose="020F0502020204030204" pitchFamily="34" charset="0"/>
              </a:rPr>
              <a:t>Klimakrise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DE3BA8EC-8764-4DA7-AA0A-ABA8D6FD10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27002" y="-20875"/>
            <a:ext cx="10143000" cy="13455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42645C2B-4282-4DE6-BE63-1F4EA8FD66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94" t="39992" r="5919" b="20083"/>
          <a:stretch>
            <a:fillRect/>
          </a:stretch>
        </p:blipFill>
        <p:spPr>
          <a:xfrm>
            <a:off x="0" y="3456367"/>
            <a:ext cx="9210961" cy="22141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feld 5">
            <a:extLst>
              <a:ext uri="{FF2B5EF4-FFF2-40B4-BE49-F238E27FC236}">
                <a16:creationId xmlns:a16="http://schemas.microsoft.com/office/drawing/2014/main" xmlns="" id="{2542EE04-B750-4B64-AEA9-A924BD727E0D}"/>
              </a:ext>
            </a:extLst>
          </p:cNvPr>
          <p:cNvSpPr txBox="1"/>
          <p:nvPr/>
        </p:nvSpPr>
        <p:spPr>
          <a:xfrm>
            <a:off x="9422379" y="5301215"/>
            <a:ext cx="6582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1/24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"/>
    </mc:Choice>
    <mc:Fallback xmlns="">
      <p:transition spd="slow" advTm="44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D3F6A241-0696-47E7-A56F-8C50C03914C3}"/>
              </a:ext>
            </a:extLst>
          </p:cNvPr>
          <p:cNvSpPr txBox="1"/>
          <p:nvPr/>
        </p:nvSpPr>
        <p:spPr>
          <a:xfrm>
            <a:off x="375141" y="219291"/>
            <a:ext cx="8064578" cy="15310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8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40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WIR MÜSSEN DRINGEND HANDELN!</a:t>
            </a:r>
            <a:br>
              <a:rPr lang="de-AT" sz="40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</a:br>
            <a:r>
              <a:rPr lang="de-AT" sz="32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Die </a:t>
            </a:r>
            <a:r>
              <a:rPr lang="de-AT" sz="3200" b="1" i="0" u="none" strike="noStrike" kern="0" cap="none" spc="0" baseline="0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nächsten 5 Jahre </a:t>
            </a:r>
            <a:r>
              <a:rPr lang="de-AT" sz="32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sind entscheidend!</a:t>
            </a:r>
            <a:endParaRPr lang="de-AT" sz="3200" b="1" i="0" u="none" strike="noStrike" kern="120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8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endParaRPr lang="de-AT" sz="2000" b="1" i="0" u="none" strike="noStrike" kern="120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 descr="Koalitionsverhandlungen: Vollbremsung fÃ¼rs Klima ...">
            <a:extLst>
              <a:ext uri="{FF2B5EF4-FFF2-40B4-BE49-F238E27FC236}">
                <a16:creationId xmlns:a16="http://schemas.microsoft.com/office/drawing/2014/main" xmlns="" id="{35FF78F1-64A1-4D16-9C22-01D67FB17E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509116"/>
            <a:ext cx="7221419" cy="38146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1C9D277F-251A-4711-8334-7C16D7948F28}"/>
              </a:ext>
            </a:extLst>
          </p:cNvPr>
          <p:cNvSpPr txBox="1"/>
          <p:nvPr/>
        </p:nvSpPr>
        <p:spPr>
          <a:xfrm>
            <a:off x="7221419" y="1523609"/>
            <a:ext cx="2731477" cy="37856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Die Wissenschaft hat berechnet, wie lange wir noch Treibhausgase ausstoßen dürfen: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1" i="0" u="none" strike="noStrike" kern="1200" cap="none" spc="0" baseline="0" dirty="0">
                <a:solidFill>
                  <a:srgbClr val="BF9000"/>
                </a:solidFill>
                <a:uFillTx/>
                <a:latin typeface="Calibri"/>
              </a:rPr>
              <a:t>Im Jahr 2040 müssen wir auf NULL sein und JETZT beginnen!</a:t>
            </a:r>
          </a:p>
        </p:txBody>
      </p:sp>
      <p:cxnSp>
        <p:nvCxnSpPr>
          <p:cNvPr id="5" name="Gerade Verbindung mit Pfeil 5">
            <a:extLst>
              <a:ext uri="{FF2B5EF4-FFF2-40B4-BE49-F238E27FC236}">
                <a16:creationId xmlns:a16="http://schemas.microsoft.com/office/drawing/2014/main" xmlns="" id="{012EE386-2680-478B-9DE6-2D962E879922}"/>
              </a:ext>
            </a:extLst>
          </p:cNvPr>
          <p:cNvCxnSpPr/>
          <p:nvPr/>
        </p:nvCxnSpPr>
        <p:spPr>
          <a:xfrm flipH="1">
            <a:off x="5556735" y="4032741"/>
            <a:ext cx="1664684" cy="527536"/>
          </a:xfrm>
          <a:prstGeom prst="straightConnector1">
            <a:avLst/>
          </a:prstGeom>
          <a:noFill/>
          <a:ln w="47621" cap="flat">
            <a:solidFill>
              <a:srgbClr val="BF9000"/>
            </a:solidFill>
            <a:prstDash val="solid"/>
            <a:miter/>
            <a:tailEnd type="arrow"/>
          </a:ln>
        </p:spPr>
      </p:cxnSp>
      <p:sp>
        <p:nvSpPr>
          <p:cNvPr id="6" name="Rechteck 6">
            <a:extLst>
              <a:ext uri="{FF2B5EF4-FFF2-40B4-BE49-F238E27FC236}">
                <a16:creationId xmlns:a16="http://schemas.microsoft.com/office/drawing/2014/main" xmlns="" id="{772BF26D-50BC-4D55-B8BB-78F4F378A090}"/>
              </a:ext>
            </a:extLst>
          </p:cNvPr>
          <p:cNvSpPr/>
          <p:nvPr/>
        </p:nvSpPr>
        <p:spPr>
          <a:xfrm>
            <a:off x="128966" y="5170758"/>
            <a:ext cx="5038728" cy="1384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all" spc="0" baseline="0">
                <a:solidFill>
                  <a:srgbClr val="343434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© STEFAN RAHMSTORF/</a:t>
            </a:r>
            <a:r>
              <a:rPr lang="en-US" sz="300" b="0" i="0" u="sng" strike="noStrike" kern="1200" cap="all" spc="0" baseline="0">
                <a:solidFill>
                  <a:srgbClr val="343434"/>
                </a:solidFill>
                <a:uFillTx/>
                <a:latin typeface="Arial" pitchFamily="34"/>
                <a:ea typeface="Calibri" pitchFamily="34"/>
                <a:cs typeface="Arial" pitchFamily="34"/>
                <a:hlinkClick r:id="rId4"/>
              </a:rPr>
              <a:t>GLOBAL CARBON PROJECT</a:t>
            </a:r>
            <a:r>
              <a:rPr lang="en-US" sz="300" b="0" i="0" u="none" strike="noStrike" kern="1200" cap="all" spc="0" baseline="0">
                <a:solidFill>
                  <a:srgbClr val="343434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; FIGUERES, C. ET AL.: THREE YEARS TO SAFEGUARD OUR CLIMATE. </a:t>
            </a:r>
            <a:r>
              <a:rPr lang="de-AT" sz="300" b="0" i="0" u="none" strike="noStrike" kern="1200" cap="all" spc="0" baseline="0">
                <a:solidFill>
                  <a:srgbClr val="343434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IN: NATURE 546, S. 593-595, 2017; DT. BEARBEITUNG: STEFAN RAHMSTORF (AUSSCHNITT)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</p:txBody>
      </p:sp>
      <p:sp>
        <p:nvSpPr>
          <p:cNvPr id="7" name="Textfeld 5">
            <a:extLst>
              <a:ext uri="{FF2B5EF4-FFF2-40B4-BE49-F238E27FC236}">
                <a16:creationId xmlns:a16="http://schemas.microsoft.com/office/drawing/2014/main" xmlns="" id="{833EEDA3-C139-4D63-9BE7-9B7690361007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10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05"/>
    </mc:Choice>
    <mc:Fallback xmlns="">
      <p:transition spd="slow" advTm="3440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69" y="1224930"/>
            <a:ext cx="7012188" cy="4059139"/>
          </a:xfrm>
          <a:prstGeom prst="rect">
            <a:avLst/>
          </a:prstGeom>
        </p:spPr>
      </p:pic>
      <p:sp>
        <p:nvSpPr>
          <p:cNvPr id="3" name="Textfeld 3">
            <a:extLst>
              <a:ext uri="{FF2B5EF4-FFF2-40B4-BE49-F238E27FC236}">
                <a16:creationId xmlns:a16="http://schemas.microsoft.com/office/drawing/2014/main" xmlns="" id="{CF0E4987-C9AD-4A95-BBDB-4137001D4441}"/>
              </a:ext>
            </a:extLst>
          </p:cNvPr>
          <p:cNvSpPr txBox="1"/>
          <p:nvPr/>
        </p:nvSpPr>
        <p:spPr>
          <a:xfrm>
            <a:off x="492881" y="245986"/>
            <a:ext cx="9185000" cy="87358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8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3000" b="1" i="0" u="none" strike="noStrike" kern="0" cap="none" spc="0" baseline="0" dirty="0" smtClean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Deutschland  hängt</a:t>
            </a:r>
            <a:r>
              <a:rPr lang="de-AT" sz="3000" b="1" i="0" u="none" strike="noStrike" kern="0" cap="none" spc="0" dirty="0" smtClean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 bei seinen Klimaschutzzielen zurück</a:t>
            </a:r>
            <a:r>
              <a:rPr lang="de-AT" sz="3000" b="1" i="0" u="none" strike="noStrike" kern="0" cap="none" spc="0" baseline="0" dirty="0" smtClean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!</a:t>
            </a:r>
            <a:endParaRPr lang="de-AT" sz="3000" b="1" i="0" u="none" strike="noStrike" kern="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8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endParaRPr lang="de-AT" sz="2000" b="1" i="0" u="none" strike="noStrike" kern="120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xmlns="" id="{E8A1A1A4-F42D-4EC3-B772-0CD0726253A4}"/>
              </a:ext>
            </a:extLst>
          </p:cNvPr>
          <p:cNvCxnSpPr/>
          <p:nvPr/>
        </p:nvCxnSpPr>
        <p:spPr>
          <a:xfrm flipV="1">
            <a:off x="2240280" y="4375535"/>
            <a:ext cx="1725930" cy="157211"/>
          </a:xfrm>
          <a:prstGeom prst="straightConnector1">
            <a:avLst/>
          </a:prstGeom>
          <a:noFill/>
          <a:ln w="117472" cap="flat">
            <a:solidFill>
              <a:srgbClr val="FFC000"/>
            </a:solidFill>
            <a:prstDash val="solid"/>
            <a:miter/>
            <a:tailEnd type="arrow"/>
          </a:ln>
        </p:spPr>
      </p:cxnSp>
      <p:sp>
        <p:nvSpPr>
          <p:cNvPr id="7" name="Textfeld 7">
            <a:extLst>
              <a:ext uri="{FF2B5EF4-FFF2-40B4-BE49-F238E27FC236}">
                <a16:creationId xmlns:a16="http://schemas.microsoft.com/office/drawing/2014/main" xmlns="" id="{4F2C9EF2-4BE7-4FE5-B203-A13E11E88350}"/>
              </a:ext>
            </a:extLst>
          </p:cNvPr>
          <p:cNvSpPr txBox="1"/>
          <p:nvPr/>
        </p:nvSpPr>
        <p:spPr>
          <a:xfrm>
            <a:off x="395443" y="1641996"/>
            <a:ext cx="2041481" cy="3170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000" b="1" dirty="0" smtClean="0">
                <a:solidFill>
                  <a:srgbClr val="FFC000"/>
                </a:solidFill>
                <a:latin typeface="Calibri"/>
              </a:rPr>
              <a:t>Mehr als ein  Drittel des </a:t>
            </a:r>
            <a:r>
              <a:rPr lang="de-AT" sz="2000" b="1" dirty="0" smtClean="0">
                <a:solidFill>
                  <a:srgbClr val="FFC000"/>
                </a:solidFill>
                <a:latin typeface="Calibri"/>
              </a:rPr>
              <a:t>CO2-Rückgangs </a:t>
            </a:r>
            <a:r>
              <a:rPr lang="de-AT" sz="2000" b="1" i="0" u="none" strike="noStrike" kern="1200" cap="none" spc="0" dirty="0" smtClean="0">
                <a:solidFill>
                  <a:srgbClr val="FFC000"/>
                </a:solidFill>
                <a:uFillTx/>
                <a:latin typeface="Calibri"/>
              </a:rPr>
              <a:t>hat mit dem Zusammenbruch der Industrie in den Neuen Bundesländern in den 90er Jahren zu tun. </a:t>
            </a:r>
            <a:endParaRPr lang="de-AT" sz="2000" b="1" i="0" u="none" strike="noStrike" kern="1200" cap="none" spc="0" baseline="0" dirty="0">
              <a:solidFill>
                <a:srgbClr val="FFC000"/>
              </a:solidFill>
              <a:uFillTx/>
              <a:latin typeface="Calibri"/>
            </a:endParaRPr>
          </a:p>
        </p:txBody>
      </p:sp>
      <p:sp>
        <p:nvSpPr>
          <p:cNvPr id="8" name="Textfeld 5">
            <a:extLst>
              <a:ext uri="{FF2B5EF4-FFF2-40B4-BE49-F238E27FC236}">
                <a16:creationId xmlns:a16="http://schemas.microsoft.com/office/drawing/2014/main" xmlns="" id="{BB88E2EC-CC4E-4B79-90EE-85692A9B92EE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11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  <p:sp>
        <p:nvSpPr>
          <p:cNvPr id="13" name="Ellipse 12"/>
          <p:cNvSpPr/>
          <p:nvPr/>
        </p:nvSpPr>
        <p:spPr>
          <a:xfrm>
            <a:off x="7120890" y="3287247"/>
            <a:ext cx="297180" cy="2903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xmlns="" id="{E8A1A1A4-F42D-4EC3-B772-0CD0726253A4}"/>
              </a:ext>
            </a:extLst>
          </p:cNvPr>
          <p:cNvCxnSpPr/>
          <p:nvPr/>
        </p:nvCxnSpPr>
        <p:spPr>
          <a:xfrm flipV="1">
            <a:off x="6139663" y="3498986"/>
            <a:ext cx="862965" cy="78604"/>
          </a:xfrm>
          <a:prstGeom prst="straightConnector1">
            <a:avLst/>
          </a:prstGeom>
          <a:noFill/>
          <a:ln w="117472" cap="flat">
            <a:solidFill>
              <a:srgbClr val="FF0000"/>
            </a:solidFill>
            <a:prstDash val="solid"/>
            <a:miter/>
            <a:tailEnd type="arrow"/>
          </a:ln>
        </p:spPr>
      </p:cxnSp>
      <p:sp>
        <p:nvSpPr>
          <p:cNvPr id="16" name="Textfeld 7">
            <a:extLst>
              <a:ext uri="{FF2B5EF4-FFF2-40B4-BE49-F238E27FC236}">
                <a16:creationId xmlns:a16="http://schemas.microsoft.com/office/drawing/2014/main" xmlns="" id="{4F2C9EF2-4BE7-4FE5-B203-A13E11E88350}"/>
              </a:ext>
            </a:extLst>
          </p:cNvPr>
          <p:cNvSpPr txBox="1"/>
          <p:nvPr/>
        </p:nvSpPr>
        <p:spPr>
          <a:xfrm>
            <a:off x="5085381" y="3227046"/>
            <a:ext cx="1437672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000" b="1" i="0" u="none" strike="noStrike" kern="1200" cap="none" spc="0" dirty="0" smtClean="0">
                <a:solidFill>
                  <a:srgbClr val="FF0000"/>
                </a:solidFill>
                <a:uFillTx/>
                <a:latin typeface="Calibri"/>
              </a:rPr>
              <a:t>Hier müssten wir stehen!</a:t>
            </a:r>
            <a:endParaRPr lang="de-AT" sz="2000" b="1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6"/>
    </mc:Choice>
    <mc:Fallback xmlns="">
      <p:transition spd="slow" advTm="3066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xmlns="" id="{EC7411E9-CEE1-4D39-95EC-107863CB472E}"/>
              </a:ext>
            </a:extLst>
          </p:cNvPr>
          <p:cNvSpPr txBox="1"/>
          <p:nvPr/>
        </p:nvSpPr>
        <p:spPr>
          <a:xfrm>
            <a:off x="995534" y="1266096"/>
            <a:ext cx="8464984" cy="37856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4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Deutschland wollte </a:t>
            </a:r>
            <a:r>
              <a:rPr lang="de-AT" sz="4800" b="1" dirty="0" smtClean="0">
                <a:solidFill>
                  <a:srgbClr val="FFFFFF"/>
                </a:solidFill>
                <a:latin typeface="Calibri"/>
              </a:rPr>
              <a:t>bis 2020  </a:t>
            </a:r>
            <a:r>
              <a:rPr lang="de-AT" sz="4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einen Rückgang der</a:t>
            </a:r>
            <a:r>
              <a:rPr lang="de-AT" sz="4800" b="1" i="0" u="none" strike="noStrike" kern="1200" cap="none" spc="0" dirty="0" smtClean="0">
                <a:solidFill>
                  <a:srgbClr val="FFFFFF"/>
                </a:solidFill>
                <a:uFillTx/>
                <a:latin typeface="Calibri"/>
              </a:rPr>
              <a:t> Treibhausgase um 40% gegenüber 1990 erreichen, schafft aber höchstens </a:t>
            </a:r>
            <a:r>
              <a:rPr lang="de-AT" sz="4800" b="1" i="0" u="none" strike="noStrike" kern="1200" cap="none" spc="0" baseline="0" dirty="0" smtClean="0">
                <a:solidFill>
                  <a:srgbClr val="FF0000"/>
                </a:solidFill>
                <a:uFillTx/>
                <a:latin typeface="Calibri"/>
              </a:rPr>
              <a:t>32%</a:t>
            </a:r>
            <a:r>
              <a:rPr lang="de-AT" sz="4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!</a:t>
            </a:r>
            <a:endParaRPr lang="de-AT" sz="4800" b="1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xmlns="" id="{367B72F5-92A4-4274-A434-10983365EB06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12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5"/>
    </mc:Choice>
    <mc:Fallback xmlns="">
      <p:transition spd="slow" advTm="2394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249E4072-107E-43CD-BC80-2CBC4CB58506}"/>
              </a:ext>
            </a:extLst>
          </p:cNvPr>
          <p:cNvSpPr txBox="1"/>
          <p:nvPr/>
        </p:nvSpPr>
        <p:spPr>
          <a:xfrm>
            <a:off x="690728" y="1542766"/>
            <a:ext cx="8699162" cy="209456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8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54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Unsere Zukunft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8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54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ist dadurch massiv gefährdet!</a:t>
            </a:r>
            <a:endParaRPr lang="de-AT" sz="5400" b="1" i="0" u="none" strike="noStrike" kern="120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8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endParaRPr lang="de-AT" sz="2000" b="1" i="0" u="none" strike="noStrike" kern="120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xmlns="" id="{690F9138-08AC-4BB2-816C-6D429A0A941E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13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5"/>
    </mc:Choice>
    <mc:Fallback xmlns="">
      <p:transition spd="slow" advTm="538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8E1A67D6-44D6-48E7-918A-DA52373B1800}"/>
              </a:ext>
            </a:extLst>
          </p:cNvPr>
          <p:cNvSpPr txBox="1"/>
          <p:nvPr/>
        </p:nvSpPr>
        <p:spPr>
          <a:xfrm>
            <a:off x="190442" y="338062"/>
            <a:ext cx="8180944" cy="7483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66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4200" b="1" i="0" u="none" strike="noStrike" kern="0" cap="none" spc="0" baseline="0" dirty="0">
                <a:solidFill>
                  <a:srgbClr val="FFFFFF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Was passiert, wenn wir nichts tun?</a:t>
            </a:r>
            <a:endParaRPr lang="de-AT" sz="4200" b="0" i="0" u="none" strike="noStrike" kern="1200" cap="none" spc="0" baseline="0" dirty="0">
              <a:solidFill>
                <a:srgbClr val="FFFFFF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E41C3F2-E638-49B7-8B71-5B330871F4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95" t="27347" r="20470" b="8201"/>
          <a:stretch>
            <a:fillRect/>
          </a:stretch>
        </p:blipFill>
        <p:spPr>
          <a:xfrm>
            <a:off x="0" y="1397404"/>
            <a:ext cx="6438235" cy="40047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13CAF861-304A-46FD-A1FF-C648597B0E39}"/>
              </a:ext>
            </a:extLst>
          </p:cNvPr>
          <p:cNvSpPr txBox="1"/>
          <p:nvPr/>
        </p:nvSpPr>
        <p:spPr>
          <a:xfrm>
            <a:off x="6675055" y="1690378"/>
            <a:ext cx="3188366" cy="30966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1" i="0" u="none" strike="noStrike" kern="0" cap="none" spc="0" baseline="0">
                <a:solidFill>
                  <a:srgbClr val="CC0000"/>
                </a:solidFill>
                <a:uFillTx/>
                <a:latin typeface="Corbel Light" pitchFamily="34"/>
              </a:defRPr>
            </a:pPr>
            <a:r>
              <a:rPr lang="de-AT" sz="3200" b="1" i="0" u="none" strike="noStrike" kern="1200" cap="none" spc="0" baseline="0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Wenn wir unser Verhalten nicht ändern, wird sich die Erde bis 2100 um 4,8 Grad erwärmen…</a:t>
            </a:r>
          </a:p>
        </p:txBody>
      </p:sp>
      <p:sp>
        <p:nvSpPr>
          <p:cNvPr id="5" name="Rechteck 6">
            <a:extLst>
              <a:ext uri="{FF2B5EF4-FFF2-40B4-BE49-F238E27FC236}">
                <a16:creationId xmlns:a16="http://schemas.microsoft.com/office/drawing/2014/main" xmlns="" id="{055D526B-A70A-4FA8-8AC4-D055EBEA57F7}"/>
              </a:ext>
            </a:extLst>
          </p:cNvPr>
          <p:cNvSpPr/>
          <p:nvPr/>
        </p:nvSpPr>
        <p:spPr>
          <a:xfrm>
            <a:off x="1517922" y="5402183"/>
            <a:ext cx="5038728" cy="1384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©</a:t>
            </a: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 Gregor Hagedorn 2018, CC-BY-SA 4.0. Data from climateactiontracker.org, plus other sources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021FD0F8-2F94-40C6-ACF1-B2A7F96907A7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14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9"/>
    </mc:Choice>
    <mc:Fallback xmlns="">
      <p:transition spd="slow" advTm="2062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F2336DBF-303E-45FC-8EC9-54FB7DFD054E}"/>
              </a:ext>
            </a:extLst>
          </p:cNvPr>
          <p:cNvSpPr txBox="1"/>
          <p:nvPr/>
        </p:nvSpPr>
        <p:spPr>
          <a:xfrm>
            <a:off x="6119457" y="1686144"/>
            <a:ext cx="3721461" cy="30966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1" i="0" u="none" strike="noStrike" kern="0" cap="none" spc="0" baseline="0">
                <a:solidFill>
                  <a:srgbClr val="CC0000"/>
                </a:solidFill>
                <a:uFillTx/>
                <a:latin typeface="Corbel Light" pitchFamily="34"/>
              </a:defRPr>
            </a:pPr>
            <a:r>
              <a:rPr lang="de-AT" sz="3200" b="1" i="0" u="none" strike="noStrike" kern="1200" cap="none" spc="0" baseline="0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Bei 4,8 Grad ist menschliches Leben an den meisten Orten unmöglich –die Wissenschaft ist sich sicher!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FAC87EF-7F8C-4F5C-8B03-E95544D0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24" r="3243" b="12550"/>
          <a:stretch>
            <a:fillRect/>
          </a:stretch>
        </p:blipFill>
        <p:spPr>
          <a:xfrm>
            <a:off x="239709" y="57991"/>
            <a:ext cx="5785957" cy="54987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20876E34-00C0-422A-92E5-5C6096730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55836">
            <a:off x="5742943" y="-68124"/>
            <a:ext cx="1394085" cy="19143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feld 5">
            <a:extLst>
              <a:ext uri="{FF2B5EF4-FFF2-40B4-BE49-F238E27FC236}">
                <a16:creationId xmlns:a16="http://schemas.microsoft.com/office/drawing/2014/main" xmlns="" id="{EA32EBE7-9D69-48CC-8A99-EF31235DED9F}"/>
              </a:ext>
            </a:extLst>
          </p:cNvPr>
          <p:cNvSpPr txBox="1"/>
          <p:nvPr/>
        </p:nvSpPr>
        <p:spPr>
          <a:xfrm>
            <a:off x="239709" y="5418240"/>
            <a:ext cx="641149" cy="1384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moment.at, CC BY-SA 4.0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D85C5A1-8055-4AE7-9499-A803E1BF1B9E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15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5"/>
    </mc:Choice>
    <mc:Fallback xmlns="">
      <p:transition spd="slow" advTm="4816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F1E527D-46E6-4427-BF7E-8385057CE49B}"/>
              </a:ext>
            </a:extLst>
          </p:cNvPr>
          <p:cNvSpPr txBox="1"/>
          <p:nvPr/>
        </p:nvSpPr>
        <p:spPr>
          <a:xfrm>
            <a:off x="473494" y="1521890"/>
            <a:ext cx="9133639" cy="262676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54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Es hat 4,6 Mrd. Jahre g</a:t>
            </a:r>
            <a:r>
              <a:rPr lang="de-AT" sz="5400" b="1" i="0" u="none" strike="noStrike" kern="120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edauert,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5400" b="1" i="0" u="none" strike="noStrike" kern="120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bis die Erde so aussah,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54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wie wir sie heute kennen.</a:t>
            </a:r>
            <a:endParaRPr lang="de-AT" sz="4800" b="1" i="0" u="none" strike="noStrike" kern="120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xmlns="" id="{290A5148-2E86-40F4-B823-0245DABA25EB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16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4"/>
    </mc:Choice>
    <mc:Fallback xmlns="">
      <p:transition spd="slow" advTm="586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2E11AF22-34C0-4D63-B81D-6B61E3F99D13}"/>
              </a:ext>
            </a:extLst>
          </p:cNvPr>
          <p:cNvSpPr txBox="1"/>
          <p:nvPr/>
        </p:nvSpPr>
        <p:spPr>
          <a:xfrm>
            <a:off x="474171" y="1365345"/>
            <a:ext cx="9319848" cy="29398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54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Nun haben wir nur mehr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5400" b="1" i="0" u="none" strike="noStrike" kern="1200" cap="none" spc="0" baseline="0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5 Jahre </a:t>
            </a:r>
            <a:r>
              <a:rPr lang="de-AT" sz="5400" b="1" i="0" u="none" strike="noStrike" kern="120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Zeit,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5400" b="1" i="0" u="none" strike="noStrike" kern="120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sie zu bewahren.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endParaRPr lang="de-AT" sz="2000" b="1" i="0" u="none" strike="noStrike" kern="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xmlns="" id="{112E26C1-0829-4717-9870-322884D6BB8E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17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8"/>
    </mc:Choice>
    <mc:Fallback xmlns="">
      <p:transition spd="slow" advTm="716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xmlns="" id="{AE28F86D-CA9D-40E2-92DC-7ECE96CCEAF5}"/>
              </a:ext>
            </a:extLst>
          </p:cNvPr>
          <p:cNvSpPr txBox="1"/>
          <p:nvPr/>
        </p:nvSpPr>
        <p:spPr>
          <a:xfrm>
            <a:off x="380390" y="1060548"/>
            <a:ext cx="9319848" cy="29398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endParaRPr lang="de-AT" sz="2000" b="1" i="0" u="none" strike="noStrike" kern="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54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</a:rPr>
              <a:t>Wir sind die </a:t>
            </a:r>
            <a:r>
              <a:rPr lang="de-AT" sz="5400" b="1" i="0" u="none" strike="noStrike" kern="0" cap="none" spc="0" baseline="0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</a:rPr>
              <a:t>letzte</a:t>
            </a:r>
            <a:r>
              <a:rPr lang="de-AT" sz="54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</a:rPr>
              <a:t> Generation,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54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</a:rPr>
              <a:t>die die Klimakatastrophe noch verhindern kann!</a:t>
            </a:r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xmlns="" id="{988B5B4D-323D-43D0-B370-EC5A79F09B4C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18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1"/>
    </mc:Choice>
    <mc:Fallback xmlns="">
      <p:transition spd="slow" advTm="847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xmlns="" id="{F177FD95-9E61-4F48-B9FB-B3B096E1B308}"/>
              </a:ext>
            </a:extLst>
          </p:cNvPr>
          <p:cNvSpPr txBox="1"/>
          <p:nvPr/>
        </p:nvSpPr>
        <p:spPr>
          <a:xfrm>
            <a:off x="501072" y="258043"/>
            <a:ext cx="9029791" cy="14997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36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Welche Art von Planet wollen wir?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36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Wir müssen uns </a:t>
            </a:r>
            <a:r>
              <a:rPr lang="de-AT" sz="54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JETZT</a:t>
            </a:r>
            <a:r>
              <a:rPr lang="de-AT" sz="36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 entscheiden</a:t>
            </a:r>
            <a:r>
              <a:rPr lang="de-AT" sz="54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!</a:t>
            </a:r>
            <a:endParaRPr lang="de-AT" sz="4800" b="1" i="0" u="none" strike="noStrike" kern="120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2" descr="Climate change in 2016: The good, the bad and the ugly">
            <a:extLst>
              <a:ext uri="{FF2B5EF4-FFF2-40B4-BE49-F238E27FC236}">
                <a16:creationId xmlns:a16="http://schemas.microsoft.com/office/drawing/2014/main" xmlns="" id="{CC7FDB25-315A-41FF-9D1C-5CA9AB741D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1747" y="1827007"/>
            <a:ext cx="6508443" cy="36547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hteck 4">
            <a:extLst>
              <a:ext uri="{FF2B5EF4-FFF2-40B4-BE49-F238E27FC236}">
                <a16:creationId xmlns:a16="http://schemas.microsoft.com/office/drawing/2014/main" xmlns="" id="{93B3F3C0-2F36-4024-A936-D92B14A7E1B5}"/>
              </a:ext>
            </a:extLst>
          </p:cNvPr>
          <p:cNvSpPr/>
          <p:nvPr/>
        </p:nvSpPr>
        <p:spPr>
          <a:xfrm>
            <a:off x="3472836" y="5343250"/>
            <a:ext cx="513280" cy="1384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00" b="0" i="0" u="sng" strike="noStrike" kern="1200" cap="none" spc="0" baseline="0">
                <a:solidFill>
                  <a:srgbClr val="000000"/>
                </a:solidFill>
                <a:uFillTx/>
                <a:latin typeface="Helvetica" pitchFamily="34"/>
                <a:hlinkClick r:id="rId3"/>
              </a:rPr>
              <a:t>www.iran-daily.com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xmlns="" id="{F050BA8A-AAE4-4CAB-A3B5-19BE257178ED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19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0"/>
    </mc:Choice>
    <mc:Fallback xmlns="">
      <p:transition spd="slow" advTm="74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E4518013-5B11-46FB-B92A-A02C9B98DD90}"/>
              </a:ext>
            </a:extLst>
          </p:cNvPr>
          <p:cNvSpPr txBox="1"/>
          <p:nvPr/>
        </p:nvSpPr>
        <p:spPr>
          <a:xfrm>
            <a:off x="73097" y="2066351"/>
            <a:ext cx="9934425" cy="103017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96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6000" b="1" i="0" u="none" strike="noStrike" kern="120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Was passiert denn überhaupt?</a:t>
            </a:r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xmlns="" id="{5213A4B3-05FD-45B8-9DB4-61582FCD6E3F}"/>
              </a:ext>
            </a:extLst>
          </p:cNvPr>
          <p:cNvSpPr txBox="1"/>
          <p:nvPr/>
        </p:nvSpPr>
        <p:spPr>
          <a:xfrm>
            <a:off x="9422379" y="5301215"/>
            <a:ext cx="6582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2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7"/>
    </mc:Choice>
    <mc:Fallback xmlns="">
      <p:transition spd="slow" advTm="351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6B8196E5-52B7-4A3C-8966-80E2F6A7B931}"/>
              </a:ext>
            </a:extLst>
          </p:cNvPr>
          <p:cNvSpPr txBox="1"/>
          <p:nvPr/>
        </p:nvSpPr>
        <p:spPr>
          <a:xfrm>
            <a:off x="175590" y="1365345"/>
            <a:ext cx="9729444" cy="293986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5400" b="1" i="0" u="none" strike="noStrike" kern="120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Die Politik muss endlich handeln!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endParaRPr lang="de-AT" sz="3000" b="1" i="0" u="none" strike="noStrike" kern="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4400" b="1" i="0" u="none" strike="noStrike" kern="120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Aber auch </a:t>
            </a:r>
            <a:r>
              <a:rPr lang="de-AT" sz="5400" b="1" i="0" u="none" strike="noStrike" kern="120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WIR</a:t>
            </a:r>
            <a:r>
              <a:rPr lang="de-AT" sz="4400" b="1" i="0" u="none" strike="noStrike" kern="120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 müssen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44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unseren Beitrag leisten…</a:t>
            </a:r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xmlns="" id="{BC256B7E-01F1-4C4B-942E-35B48D202709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20/24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0"/>
    </mc:Choice>
    <mc:Fallback xmlns="">
      <p:transition spd="slow" advTm="879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6">
            <a:extLst>
              <a:ext uri="{FF2B5EF4-FFF2-40B4-BE49-F238E27FC236}">
                <a16:creationId xmlns:a16="http://schemas.microsoft.com/office/drawing/2014/main" xmlns="" id="{41D29206-C698-4B5A-BB12-2F08ECAA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284" y="1668469"/>
            <a:ext cx="1654524" cy="1489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Duurzame energie - Wikipedia">
            <a:extLst>
              <a:ext uri="{FF2B5EF4-FFF2-40B4-BE49-F238E27FC236}">
                <a16:creationId xmlns:a16="http://schemas.microsoft.com/office/drawing/2014/main" xmlns="" id="{71327E3D-64C6-41CC-AD0F-B4D1A42D01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175" y="-6035"/>
            <a:ext cx="2588876" cy="19415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14">
            <a:extLst>
              <a:ext uri="{FF2B5EF4-FFF2-40B4-BE49-F238E27FC236}">
                <a16:creationId xmlns:a16="http://schemas.microsoft.com/office/drawing/2014/main" xmlns="" id="{6EF54475-1B1F-4221-8A66-4D0024673692}"/>
              </a:ext>
            </a:extLst>
          </p:cNvPr>
          <p:cNvSpPr txBox="1"/>
          <p:nvPr/>
        </p:nvSpPr>
        <p:spPr>
          <a:xfrm>
            <a:off x="226990" y="1981203"/>
            <a:ext cx="2708032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200" b="1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Beziehe grünen Strom</a:t>
            </a:r>
          </a:p>
        </p:txBody>
      </p:sp>
      <p:sp>
        <p:nvSpPr>
          <p:cNvPr id="5" name="Textfeld 16">
            <a:extLst>
              <a:ext uri="{FF2B5EF4-FFF2-40B4-BE49-F238E27FC236}">
                <a16:creationId xmlns:a16="http://schemas.microsoft.com/office/drawing/2014/main" xmlns="" id="{81BEF16A-1A19-4130-8917-8F07CE7758B7}"/>
              </a:ext>
            </a:extLst>
          </p:cNvPr>
          <p:cNvSpPr txBox="1"/>
          <p:nvPr/>
        </p:nvSpPr>
        <p:spPr>
          <a:xfrm>
            <a:off x="4941509" y="1774795"/>
            <a:ext cx="3545009" cy="1569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200" b="1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Geh zu Fuß, fahre mit dem Rad oder mit </a:t>
            </a:r>
            <a:r>
              <a:rPr lang="de-AT" sz="3200" b="1" i="0" u="none" strike="noStrike" kern="1200" cap="none" spc="0" baseline="0" dirty="0" smtClean="0">
                <a:solidFill>
                  <a:srgbClr val="00B050"/>
                </a:solidFill>
                <a:uFillTx/>
                <a:latin typeface="Calibri"/>
              </a:rPr>
              <a:t>dem ÖPNV!</a:t>
            </a:r>
            <a:endParaRPr lang="de-AT" sz="3200" b="1" i="0" u="none" strike="noStrike" kern="1200" cap="none" spc="0" baseline="0" dirty="0">
              <a:solidFill>
                <a:srgbClr val="00B050"/>
              </a:solidFill>
              <a:uFillTx/>
              <a:latin typeface="Calibri"/>
            </a:endParaRPr>
          </a:p>
        </p:txBody>
      </p:sp>
      <p:sp>
        <p:nvSpPr>
          <p:cNvPr id="6" name="Textfeld 18">
            <a:extLst>
              <a:ext uri="{FF2B5EF4-FFF2-40B4-BE49-F238E27FC236}">
                <a16:creationId xmlns:a16="http://schemas.microsoft.com/office/drawing/2014/main" xmlns="" id="{9D4BDFBC-1FBC-443E-948D-72B6E6C22105}"/>
              </a:ext>
            </a:extLst>
          </p:cNvPr>
          <p:cNvSpPr txBox="1"/>
          <p:nvPr/>
        </p:nvSpPr>
        <p:spPr>
          <a:xfrm>
            <a:off x="1662607" y="3659666"/>
            <a:ext cx="3578284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200" b="1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Kaufe Lebensmittel regional, saisonal und biologisch!</a:t>
            </a:r>
          </a:p>
        </p:txBody>
      </p:sp>
      <p:sp>
        <p:nvSpPr>
          <p:cNvPr id="7" name="Halber Rahmen 19">
            <a:extLst>
              <a:ext uri="{FF2B5EF4-FFF2-40B4-BE49-F238E27FC236}">
                <a16:creationId xmlns:a16="http://schemas.microsoft.com/office/drawing/2014/main" xmlns="" id="{93AF3054-AE10-454A-8466-2798FC185615}"/>
              </a:ext>
            </a:extLst>
          </p:cNvPr>
          <p:cNvSpPr/>
          <p:nvPr/>
        </p:nvSpPr>
        <p:spPr>
          <a:xfrm rot="18800299" flipV="1">
            <a:off x="4412926" y="4231988"/>
            <a:ext cx="1777685" cy="4726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33333"/>
              <a:gd name="f8" fmla="+- 0 0 -9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min f33 f32"/>
              <a:gd name="f37" fmla="*/ f36 f7 1"/>
              <a:gd name="f38" fmla="*/ f37 1 100000"/>
              <a:gd name="f39" fmla="*/ f38 f33 1"/>
              <a:gd name="f40" fmla="*/ f38 f32 1"/>
              <a:gd name="f41" fmla="*/ f38 1 2"/>
              <a:gd name="f42" fmla="*/ f38 f26 1"/>
              <a:gd name="f43" fmla="*/ f39 1 f32"/>
              <a:gd name="f44" fmla="*/ f40 1 f33"/>
              <a:gd name="f45" fmla="*/ f41 f26 1"/>
              <a:gd name="f46" fmla="+- f29 0 f43"/>
              <a:gd name="f47" fmla="+- f30 0 f44"/>
              <a:gd name="f48" fmla="+- f47 f30 0"/>
              <a:gd name="f49" fmla="+- f46 f29 0"/>
              <a:gd name="f50" fmla="*/ f46 f26 1"/>
              <a:gd name="f51" fmla="*/ f47 f26 1"/>
              <a:gd name="f52" fmla="*/ f48 1 2"/>
              <a:gd name="f53" fmla="*/ f49 1 2"/>
              <a:gd name="f54" fmla="*/ f53 f26 1"/>
              <a:gd name="f55" fmla="*/ f52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4" y="f45"/>
              </a:cxn>
              <a:cxn ang="f25">
                <a:pos x="f45" y="f55"/>
              </a:cxn>
            </a:cxnLst>
            <a:rect l="f31" t="f31" r="f34" b="f35"/>
            <a:pathLst>
              <a:path>
                <a:moveTo>
                  <a:pt x="f31" y="f31"/>
                </a:moveTo>
                <a:lnTo>
                  <a:pt x="f34" y="f31"/>
                </a:lnTo>
                <a:lnTo>
                  <a:pt x="f50" y="f42"/>
                </a:lnTo>
                <a:lnTo>
                  <a:pt x="f42" y="f42"/>
                </a:lnTo>
                <a:lnTo>
                  <a:pt x="f42" y="f51"/>
                </a:lnTo>
                <a:lnTo>
                  <a:pt x="f31" y="f35"/>
                </a:lnTo>
                <a:close/>
              </a:path>
            </a:pathLst>
          </a:custGeom>
          <a:solidFill>
            <a:srgbClr val="00B05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Halber Rahmen 20">
            <a:extLst>
              <a:ext uri="{FF2B5EF4-FFF2-40B4-BE49-F238E27FC236}">
                <a16:creationId xmlns:a16="http://schemas.microsoft.com/office/drawing/2014/main" xmlns="" id="{E56AB14C-8D62-4BE7-9BB1-A096EB0928E3}"/>
              </a:ext>
            </a:extLst>
          </p:cNvPr>
          <p:cNvSpPr/>
          <p:nvPr/>
        </p:nvSpPr>
        <p:spPr>
          <a:xfrm rot="18800299" flipV="1">
            <a:off x="6757191" y="3183967"/>
            <a:ext cx="1777685" cy="4726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33333"/>
              <a:gd name="f8" fmla="+- 0 0 -9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min f33 f32"/>
              <a:gd name="f37" fmla="*/ f36 f7 1"/>
              <a:gd name="f38" fmla="*/ f37 1 100000"/>
              <a:gd name="f39" fmla="*/ f38 f33 1"/>
              <a:gd name="f40" fmla="*/ f38 f32 1"/>
              <a:gd name="f41" fmla="*/ f38 1 2"/>
              <a:gd name="f42" fmla="*/ f38 f26 1"/>
              <a:gd name="f43" fmla="*/ f39 1 f32"/>
              <a:gd name="f44" fmla="*/ f40 1 f33"/>
              <a:gd name="f45" fmla="*/ f41 f26 1"/>
              <a:gd name="f46" fmla="+- f29 0 f43"/>
              <a:gd name="f47" fmla="+- f30 0 f44"/>
              <a:gd name="f48" fmla="+- f47 f30 0"/>
              <a:gd name="f49" fmla="+- f46 f29 0"/>
              <a:gd name="f50" fmla="*/ f46 f26 1"/>
              <a:gd name="f51" fmla="*/ f47 f26 1"/>
              <a:gd name="f52" fmla="*/ f48 1 2"/>
              <a:gd name="f53" fmla="*/ f49 1 2"/>
              <a:gd name="f54" fmla="*/ f53 f26 1"/>
              <a:gd name="f55" fmla="*/ f52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4" y="f45"/>
              </a:cxn>
              <a:cxn ang="f25">
                <a:pos x="f45" y="f55"/>
              </a:cxn>
            </a:cxnLst>
            <a:rect l="f31" t="f31" r="f34" b="f35"/>
            <a:pathLst>
              <a:path>
                <a:moveTo>
                  <a:pt x="f31" y="f31"/>
                </a:moveTo>
                <a:lnTo>
                  <a:pt x="f34" y="f31"/>
                </a:lnTo>
                <a:lnTo>
                  <a:pt x="f50" y="f42"/>
                </a:lnTo>
                <a:lnTo>
                  <a:pt x="f42" y="f42"/>
                </a:lnTo>
                <a:lnTo>
                  <a:pt x="f42" y="f51"/>
                </a:lnTo>
                <a:lnTo>
                  <a:pt x="f31" y="f35"/>
                </a:lnTo>
                <a:close/>
              </a:path>
            </a:pathLst>
          </a:custGeom>
          <a:solidFill>
            <a:srgbClr val="00B05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Halber Rahmen 21">
            <a:extLst>
              <a:ext uri="{FF2B5EF4-FFF2-40B4-BE49-F238E27FC236}">
                <a16:creationId xmlns:a16="http://schemas.microsoft.com/office/drawing/2014/main" xmlns="" id="{AE52D70C-9AF8-4707-AC4C-D8C09B419F41}"/>
              </a:ext>
            </a:extLst>
          </p:cNvPr>
          <p:cNvSpPr/>
          <p:nvPr/>
        </p:nvSpPr>
        <p:spPr>
          <a:xfrm rot="18800299" flipV="1">
            <a:off x="2271017" y="2375299"/>
            <a:ext cx="1777685" cy="4726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33333"/>
              <a:gd name="f8" fmla="+- 0 0 -9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min f33 f32"/>
              <a:gd name="f37" fmla="*/ f36 f7 1"/>
              <a:gd name="f38" fmla="*/ f37 1 100000"/>
              <a:gd name="f39" fmla="*/ f38 f33 1"/>
              <a:gd name="f40" fmla="*/ f38 f32 1"/>
              <a:gd name="f41" fmla="*/ f38 1 2"/>
              <a:gd name="f42" fmla="*/ f38 f26 1"/>
              <a:gd name="f43" fmla="*/ f39 1 f32"/>
              <a:gd name="f44" fmla="*/ f40 1 f33"/>
              <a:gd name="f45" fmla="*/ f41 f26 1"/>
              <a:gd name="f46" fmla="+- f29 0 f43"/>
              <a:gd name="f47" fmla="+- f30 0 f44"/>
              <a:gd name="f48" fmla="+- f47 f30 0"/>
              <a:gd name="f49" fmla="+- f46 f29 0"/>
              <a:gd name="f50" fmla="*/ f46 f26 1"/>
              <a:gd name="f51" fmla="*/ f47 f26 1"/>
              <a:gd name="f52" fmla="*/ f48 1 2"/>
              <a:gd name="f53" fmla="*/ f49 1 2"/>
              <a:gd name="f54" fmla="*/ f53 f26 1"/>
              <a:gd name="f55" fmla="*/ f52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4" y="f45"/>
              </a:cxn>
              <a:cxn ang="f25">
                <a:pos x="f45" y="f55"/>
              </a:cxn>
            </a:cxnLst>
            <a:rect l="f31" t="f31" r="f34" b="f35"/>
            <a:pathLst>
              <a:path>
                <a:moveTo>
                  <a:pt x="f31" y="f31"/>
                </a:moveTo>
                <a:lnTo>
                  <a:pt x="f34" y="f31"/>
                </a:lnTo>
                <a:lnTo>
                  <a:pt x="f50" y="f42"/>
                </a:lnTo>
                <a:lnTo>
                  <a:pt x="f42" y="f42"/>
                </a:lnTo>
                <a:lnTo>
                  <a:pt x="f42" y="f51"/>
                </a:lnTo>
                <a:lnTo>
                  <a:pt x="f31" y="f35"/>
                </a:lnTo>
                <a:close/>
              </a:path>
            </a:pathLst>
          </a:custGeom>
          <a:solidFill>
            <a:srgbClr val="00B05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Picture 2" descr="Baukasten:Smart Grid – Das intelligente Stromnetz ...">
            <a:extLst>
              <a:ext uri="{FF2B5EF4-FFF2-40B4-BE49-F238E27FC236}">
                <a16:creationId xmlns:a16="http://schemas.microsoft.com/office/drawing/2014/main" xmlns="" id="{4ECB8CFF-9FD8-40D4-B366-95D3CCB66B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3961" y="-6035"/>
            <a:ext cx="2588702" cy="19415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Rechteck 14">
            <a:extLst>
              <a:ext uri="{FF2B5EF4-FFF2-40B4-BE49-F238E27FC236}">
                <a16:creationId xmlns:a16="http://schemas.microsoft.com/office/drawing/2014/main" xmlns="" id="{E8E5F154-A3A1-4B57-8376-7EC5E366356C}"/>
              </a:ext>
            </a:extLst>
          </p:cNvPr>
          <p:cNvSpPr/>
          <p:nvPr/>
        </p:nvSpPr>
        <p:spPr>
          <a:xfrm>
            <a:off x="2504093" y="1796988"/>
            <a:ext cx="622285" cy="1384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00" b="0" i="0" u="sng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5"/>
              </a:rPr>
              <a:t>www.blue-engineering.org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Rechteck 15">
            <a:extLst>
              <a:ext uri="{FF2B5EF4-FFF2-40B4-BE49-F238E27FC236}">
                <a16:creationId xmlns:a16="http://schemas.microsoft.com/office/drawing/2014/main" xmlns="" id="{57484FE9-3071-48C4-8EB4-56EC85BD1CA0}"/>
              </a:ext>
            </a:extLst>
          </p:cNvPr>
          <p:cNvSpPr/>
          <p:nvPr/>
        </p:nvSpPr>
        <p:spPr>
          <a:xfrm>
            <a:off x="570978" y="1796988"/>
            <a:ext cx="437942" cy="1384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6"/>
              </a:rPr>
              <a:t>nl.wikipedia.org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Rechteck 17">
            <a:extLst>
              <a:ext uri="{FF2B5EF4-FFF2-40B4-BE49-F238E27FC236}">
                <a16:creationId xmlns:a16="http://schemas.microsoft.com/office/drawing/2014/main" xmlns="" id="{22C22C3B-5CB9-4D03-8A98-7574AAE45C4F}"/>
              </a:ext>
            </a:extLst>
          </p:cNvPr>
          <p:cNvSpPr/>
          <p:nvPr/>
        </p:nvSpPr>
        <p:spPr>
          <a:xfrm>
            <a:off x="8921700" y="3157542"/>
            <a:ext cx="595036" cy="1384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7"/>
              </a:rPr>
              <a:t>bibliocolors.blogspot.com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4" name="Grafik 18">
            <a:extLst>
              <a:ext uri="{FF2B5EF4-FFF2-40B4-BE49-F238E27FC236}">
                <a16:creationId xmlns:a16="http://schemas.microsoft.com/office/drawing/2014/main" xmlns="" id="{DEAA491D-50AD-43AC-A7CA-4F7031C240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7883" y="-7516"/>
            <a:ext cx="1776048" cy="16759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Grafik 19">
            <a:extLst>
              <a:ext uri="{FF2B5EF4-FFF2-40B4-BE49-F238E27FC236}">
                <a16:creationId xmlns:a16="http://schemas.microsoft.com/office/drawing/2014/main" xmlns="" id="{1FDD29DC-4FAB-4A04-8BA9-D7ECD9F686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5663" y="-7516"/>
            <a:ext cx="2514965" cy="16759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Rechteck 20">
            <a:extLst>
              <a:ext uri="{FF2B5EF4-FFF2-40B4-BE49-F238E27FC236}">
                <a16:creationId xmlns:a16="http://schemas.microsoft.com/office/drawing/2014/main" xmlns="" id="{FED16CB1-AD3B-47D0-8268-E372EF796B63}"/>
              </a:ext>
            </a:extLst>
          </p:cNvPr>
          <p:cNvSpPr/>
          <p:nvPr/>
        </p:nvSpPr>
        <p:spPr>
          <a:xfrm>
            <a:off x="9132789" y="1529964"/>
            <a:ext cx="570987" cy="1384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10"/>
              </a:rPr>
              <a:t>commons.wikimedia.org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Rechteck 21">
            <a:extLst>
              <a:ext uri="{FF2B5EF4-FFF2-40B4-BE49-F238E27FC236}">
                <a16:creationId xmlns:a16="http://schemas.microsoft.com/office/drawing/2014/main" xmlns="" id="{44E4A813-4A52-4411-894C-04237AB7E876}"/>
              </a:ext>
            </a:extLst>
          </p:cNvPr>
          <p:cNvSpPr/>
          <p:nvPr/>
        </p:nvSpPr>
        <p:spPr>
          <a:xfrm>
            <a:off x="5766142" y="1513880"/>
            <a:ext cx="542138" cy="13849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11"/>
              </a:rPr>
              <a:t>www.ciaomaestra.com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Textfeld 5">
            <a:extLst>
              <a:ext uri="{FF2B5EF4-FFF2-40B4-BE49-F238E27FC236}">
                <a16:creationId xmlns:a16="http://schemas.microsoft.com/office/drawing/2014/main" xmlns="" id="{1AB24F48-D39A-4990-BB71-363551D0BE01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21/24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1"/>
    </mc:Choice>
    <mc:Fallback xmlns="">
      <p:transition spd="slow" advTm="1301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BFA424CD-AAA0-4FC9-B081-CA6CDAF4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453" y="3727880"/>
            <a:ext cx="2636471" cy="19426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4">
            <a:extLst>
              <a:ext uri="{FF2B5EF4-FFF2-40B4-BE49-F238E27FC236}">
                <a16:creationId xmlns:a16="http://schemas.microsoft.com/office/drawing/2014/main" xmlns="" id="{73944144-EBC0-4DA0-BCCC-471F774B3250}"/>
              </a:ext>
            </a:extLst>
          </p:cNvPr>
          <p:cNvSpPr txBox="1"/>
          <p:nvPr/>
        </p:nvSpPr>
        <p:spPr>
          <a:xfrm>
            <a:off x="6376732" y="288712"/>
            <a:ext cx="3523164" cy="2554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200" b="1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Ändere dein Konsumverhalten: kaufe neu nur was du wirklich brauchst!</a:t>
            </a:r>
          </a:p>
        </p:txBody>
      </p:sp>
      <p:sp>
        <p:nvSpPr>
          <p:cNvPr id="4" name="Textfeld 6">
            <a:extLst>
              <a:ext uri="{FF2B5EF4-FFF2-40B4-BE49-F238E27FC236}">
                <a16:creationId xmlns:a16="http://schemas.microsoft.com/office/drawing/2014/main" xmlns="" id="{3C2D0D23-0105-45E7-B9FC-FA1C5AE43566}"/>
              </a:ext>
            </a:extLst>
          </p:cNvPr>
          <p:cNvSpPr txBox="1"/>
          <p:nvPr/>
        </p:nvSpPr>
        <p:spPr>
          <a:xfrm>
            <a:off x="3852924" y="3914381"/>
            <a:ext cx="3782388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200" b="1" i="0" u="none" strike="noStrike" kern="1200" cap="none" spc="0" baseline="0" dirty="0">
                <a:solidFill>
                  <a:srgbClr val="00B050"/>
                </a:solidFill>
                <a:uFillTx/>
                <a:latin typeface="Calibri"/>
              </a:rPr>
              <a:t>Engagiere dich für Klimaschutz und politische Lösungen!</a:t>
            </a:r>
          </a:p>
        </p:txBody>
      </p:sp>
      <p:sp>
        <p:nvSpPr>
          <p:cNvPr id="5" name="Halber Rahmen 9">
            <a:extLst>
              <a:ext uri="{FF2B5EF4-FFF2-40B4-BE49-F238E27FC236}">
                <a16:creationId xmlns:a16="http://schemas.microsoft.com/office/drawing/2014/main" xmlns="" id="{F3429D88-4BA2-4311-9EDA-628A7B6EC19F}"/>
              </a:ext>
            </a:extLst>
          </p:cNvPr>
          <p:cNvSpPr/>
          <p:nvPr/>
        </p:nvSpPr>
        <p:spPr>
          <a:xfrm rot="18800299" flipV="1">
            <a:off x="6845202" y="3873461"/>
            <a:ext cx="1777685" cy="4726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33333"/>
              <a:gd name="f8" fmla="+- 0 0 -9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min f33 f32"/>
              <a:gd name="f37" fmla="*/ f36 f7 1"/>
              <a:gd name="f38" fmla="*/ f37 1 100000"/>
              <a:gd name="f39" fmla="*/ f38 f33 1"/>
              <a:gd name="f40" fmla="*/ f38 f32 1"/>
              <a:gd name="f41" fmla="*/ f38 1 2"/>
              <a:gd name="f42" fmla="*/ f38 f26 1"/>
              <a:gd name="f43" fmla="*/ f39 1 f32"/>
              <a:gd name="f44" fmla="*/ f40 1 f33"/>
              <a:gd name="f45" fmla="*/ f41 f26 1"/>
              <a:gd name="f46" fmla="+- f29 0 f43"/>
              <a:gd name="f47" fmla="+- f30 0 f44"/>
              <a:gd name="f48" fmla="+- f47 f30 0"/>
              <a:gd name="f49" fmla="+- f46 f29 0"/>
              <a:gd name="f50" fmla="*/ f46 f26 1"/>
              <a:gd name="f51" fmla="*/ f47 f26 1"/>
              <a:gd name="f52" fmla="*/ f48 1 2"/>
              <a:gd name="f53" fmla="*/ f49 1 2"/>
              <a:gd name="f54" fmla="*/ f53 f26 1"/>
              <a:gd name="f55" fmla="*/ f52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4" y="f45"/>
              </a:cxn>
              <a:cxn ang="f25">
                <a:pos x="f45" y="f55"/>
              </a:cxn>
            </a:cxnLst>
            <a:rect l="f31" t="f31" r="f34" b="f35"/>
            <a:pathLst>
              <a:path>
                <a:moveTo>
                  <a:pt x="f31" y="f31"/>
                </a:moveTo>
                <a:lnTo>
                  <a:pt x="f34" y="f31"/>
                </a:lnTo>
                <a:lnTo>
                  <a:pt x="f50" y="f42"/>
                </a:lnTo>
                <a:lnTo>
                  <a:pt x="f42" y="f42"/>
                </a:lnTo>
                <a:lnTo>
                  <a:pt x="f42" y="f51"/>
                </a:lnTo>
                <a:lnTo>
                  <a:pt x="f31" y="f35"/>
                </a:lnTo>
                <a:close/>
              </a:path>
            </a:pathLst>
          </a:custGeom>
          <a:solidFill>
            <a:srgbClr val="00B05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Halber Rahmen 10">
            <a:extLst>
              <a:ext uri="{FF2B5EF4-FFF2-40B4-BE49-F238E27FC236}">
                <a16:creationId xmlns:a16="http://schemas.microsoft.com/office/drawing/2014/main" xmlns="" id="{E7E05FF5-83A6-42BA-B93B-DA68073E6406}"/>
              </a:ext>
            </a:extLst>
          </p:cNvPr>
          <p:cNvSpPr/>
          <p:nvPr/>
        </p:nvSpPr>
        <p:spPr>
          <a:xfrm rot="18800299" flipV="1">
            <a:off x="7528387" y="2256107"/>
            <a:ext cx="1777685" cy="4726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33333"/>
              <a:gd name="f8" fmla="+- 0 0 -9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min f33 f32"/>
              <a:gd name="f37" fmla="*/ f36 f7 1"/>
              <a:gd name="f38" fmla="*/ f37 1 100000"/>
              <a:gd name="f39" fmla="*/ f38 f33 1"/>
              <a:gd name="f40" fmla="*/ f38 f32 1"/>
              <a:gd name="f41" fmla="*/ f38 1 2"/>
              <a:gd name="f42" fmla="*/ f38 f26 1"/>
              <a:gd name="f43" fmla="*/ f39 1 f32"/>
              <a:gd name="f44" fmla="*/ f40 1 f33"/>
              <a:gd name="f45" fmla="*/ f41 f26 1"/>
              <a:gd name="f46" fmla="+- f29 0 f43"/>
              <a:gd name="f47" fmla="+- f30 0 f44"/>
              <a:gd name="f48" fmla="+- f47 f30 0"/>
              <a:gd name="f49" fmla="+- f46 f29 0"/>
              <a:gd name="f50" fmla="*/ f46 f26 1"/>
              <a:gd name="f51" fmla="*/ f47 f26 1"/>
              <a:gd name="f52" fmla="*/ f48 1 2"/>
              <a:gd name="f53" fmla="*/ f49 1 2"/>
              <a:gd name="f54" fmla="*/ f53 f26 1"/>
              <a:gd name="f55" fmla="*/ f52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4" y="f45"/>
              </a:cxn>
              <a:cxn ang="f25">
                <a:pos x="f45" y="f55"/>
              </a:cxn>
            </a:cxnLst>
            <a:rect l="f31" t="f31" r="f34" b="f35"/>
            <a:pathLst>
              <a:path>
                <a:moveTo>
                  <a:pt x="f31" y="f31"/>
                </a:moveTo>
                <a:lnTo>
                  <a:pt x="f34" y="f31"/>
                </a:lnTo>
                <a:lnTo>
                  <a:pt x="f50" y="f42"/>
                </a:lnTo>
                <a:lnTo>
                  <a:pt x="f42" y="f42"/>
                </a:lnTo>
                <a:lnTo>
                  <a:pt x="f42" y="f51"/>
                </a:lnTo>
                <a:lnTo>
                  <a:pt x="f31" y="f35"/>
                </a:lnTo>
                <a:close/>
              </a:path>
            </a:pathLst>
          </a:custGeom>
          <a:solidFill>
            <a:srgbClr val="00B05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7" name="Gruppieren 27">
            <a:extLst>
              <a:ext uri="{FF2B5EF4-FFF2-40B4-BE49-F238E27FC236}">
                <a16:creationId xmlns:a16="http://schemas.microsoft.com/office/drawing/2014/main" xmlns="" id="{86424153-007B-4357-9677-F13E43B288FE}"/>
              </a:ext>
            </a:extLst>
          </p:cNvPr>
          <p:cNvGrpSpPr/>
          <p:nvPr/>
        </p:nvGrpSpPr>
        <p:grpSpPr>
          <a:xfrm>
            <a:off x="881481" y="288712"/>
            <a:ext cx="4656225" cy="2528032"/>
            <a:chOff x="881481" y="288712"/>
            <a:chExt cx="4656225" cy="2528032"/>
          </a:xfrm>
        </p:grpSpPr>
        <p:grpSp>
          <p:nvGrpSpPr>
            <p:cNvPr id="8" name="Gruppieren 13">
              <a:extLst>
                <a:ext uri="{FF2B5EF4-FFF2-40B4-BE49-F238E27FC236}">
                  <a16:creationId xmlns:a16="http://schemas.microsoft.com/office/drawing/2014/main" xmlns="" id="{8AF72039-E329-4F1D-A51A-299130A81CA0}"/>
                </a:ext>
              </a:extLst>
            </p:cNvPr>
            <p:cNvGrpSpPr/>
            <p:nvPr/>
          </p:nvGrpSpPr>
          <p:grpSpPr>
            <a:xfrm>
              <a:off x="881481" y="2299386"/>
              <a:ext cx="4656225" cy="517358"/>
              <a:chOff x="881481" y="2299386"/>
              <a:chExt cx="4656225" cy="517358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xmlns="" id="{4CCCF965-B7FB-408E-B78C-10A487325A2D}"/>
                  </a:ext>
                </a:extLst>
              </p:cNvPr>
              <p:cNvSpPr/>
              <p:nvPr/>
            </p:nvSpPr>
            <p:spPr>
              <a:xfrm>
                <a:off x="881481" y="2299386"/>
                <a:ext cx="4656225" cy="517358"/>
              </a:xfrm>
              <a:prstGeom prst="rect">
                <a:avLst/>
              </a:prstGeom>
              <a:solidFill>
                <a:srgbClr val="70AD47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de-AT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" name="Textfeld 11">
                <a:extLst>
                  <a:ext uri="{FF2B5EF4-FFF2-40B4-BE49-F238E27FC236}">
                    <a16:creationId xmlns:a16="http://schemas.microsoft.com/office/drawing/2014/main" xmlns="" id="{BDDCF11C-A74B-4359-972B-2ADD86007625}"/>
                  </a:ext>
                </a:extLst>
              </p:cNvPr>
              <p:cNvSpPr txBox="1"/>
              <p:nvPr/>
            </p:nvSpPr>
            <p:spPr>
              <a:xfrm>
                <a:off x="881481" y="2431727"/>
                <a:ext cx="4656225" cy="369335"/>
              </a:xfrm>
              <a:prstGeom prst="rect">
                <a:avLst/>
              </a:prstGeom>
              <a:solidFill>
                <a:srgbClr val="70AD47"/>
              </a:solidFill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de-AT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Aharoni" pitchFamily="2"/>
                    <a:cs typeface="Aharoni" pitchFamily="2"/>
                  </a:rPr>
                  <a:t>Nutze so lange wie möglich</a:t>
                </a:r>
              </a:p>
            </p:txBody>
          </p:sp>
        </p:grpSp>
        <p:grpSp>
          <p:nvGrpSpPr>
            <p:cNvPr id="11" name="Gruppieren 14">
              <a:extLst>
                <a:ext uri="{FF2B5EF4-FFF2-40B4-BE49-F238E27FC236}">
                  <a16:creationId xmlns:a16="http://schemas.microsoft.com/office/drawing/2014/main" xmlns="" id="{98C26A4E-B138-4531-8BEA-957C5C0B0223}"/>
                </a:ext>
              </a:extLst>
            </p:cNvPr>
            <p:cNvGrpSpPr/>
            <p:nvPr/>
          </p:nvGrpSpPr>
          <p:grpSpPr>
            <a:xfrm>
              <a:off x="1248000" y="1833472"/>
              <a:ext cx="3923187" cy="517358"/>
              <a:chOff x="1248000" y="1833472"/>
              <a:chExt cx="3923187" cy="517358"/>
            </a:xfrm>
          </p:grpSpPr>
          <p:sp>
            <p:nvSpPr>
              <p:cNvPr id="12" name="Rechteck 15">
                <a:extLst>
                  <a:ext uri="{FF2B5EF4-FFF2-40B4-BE49-F238E27FC236}">
                    <a16:creationId xmlns:a16="http://schemas.microsoft.com/office/drawing/2014/main" xmlns="" id="{34024EA7-8DF2-4FB2-87B6-2DE283B87039}"/>
                  </a:ext>
                </a:extLst>
              </p:cNvPr>
              <p:cNvSpPr/>
              <p:nvPr/>
            </p:nvSpPr>
            <p:spPr>
              <a:xfrm>
                <a:off x="1248000" y="1833472"/>
                <a:ext cx="3923187" cy="517358"/>
              </a:xfrm>
              <a:prstGeom prst="rect">
                <a:avLst/>
              </a:prstGeom>
              <a:solidFill>
                <a:srgbClr val="70AD47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de-AT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Textfeld 16">
                <a:extLst>
                  <a:ext uri="{FF2B5EF4-FFF2-40B4-BE49-F238E27FC236}">
                    <a16:creationId xmlns:a16="http://schemas.microsoft.com/office/drawing/2014/main" xmlns="" id="{20ABDA7C-A184-4F4E-BCA8-80797973CE23}"/>
                  </a:ext>
                </a:extLst>
              </p:cNvPr>
              <p:cNvSpPr txBox="1"/>
              <p:nvPr/>
            </p:nvSpPr>
            <p:spPr>
              <a:xfrm>
                <a:off x="1248000" y="1965822"/>
                <a:ext cx="3923187" cy="36933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de-AT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haroni" pitchFamily="2"/>
                    <a:cs typeface="Aharoni" pitchFamily="2"/>
                  </a:rPr>
                  <a:t>Repariere</a:t>
                </a:r>
              </a:p>
            </p:txBody>
          </p:sp>
        </p:grpSp>
        <p:grpSp>
          <p:nvGrpSpPr>
            <p:cNvPr id="14" name="Gruppieren 17">
              <a:extLst>
                <a:ext uri="{FF2B5EF4-FFF2-40B4-BE49-F238E27FC236}">
                  <a16:creationId xmlns:a16="http://schemas.microsoft.com/office/drawing/2014/main" xmlns="" id="{86E349C7-CC94-46DA-81D2-7FD08C6ED3C4}"/>
                </a:ext>
              </a:extLst>
            </p:cNvPr>
            <p:cNvGrpSpPr/>
            <p:nvPr/>
          </p:nvGrpSpPr>
          <p:grpSpPr>
            <a:xfrm>
              <a:off x="1995705" y="805659"/>
              <a:ext cx="2457642" cy="517358"/>
              <a:chOff x="1995705" y="805659"/>
              <a:chExt cx="2457642" cy="517358"/>
            </a:xfrm>
          </p:grpSpPr>
          <p:sp>
            <p:nvSpPr>
              <p:cNvPr id="15" name="Rechteck 18">
                <a:extLst>
                  <a:ext uri="{FF2B5EF4-FFF2-40B4-BE49-F238E27FC236}">
                    <a16:creationId xmlns:a16="http://schemas.microsoft.com/office/drawing/2014/main" xmlns="" id="{D42C2A68-C90B-4C98-9551-52C2201A88A3}"/>
                  </a:ext>
                </a:extLst>
              </p:cNvPr>
              <p:cNvSpPr/>
              <p:nvPr/>
            </p:nvSpPr>
            <p:spPr>
              <a:xfrm>
                <a:off x="1995705" y="805659"/>
                <a:ext cx="2457642" cy="517358"/>
              </a:xfrm>
              <a:prstGeom prst="rect">
                <a:avLst/>
              </a:prstGeom>
              <a:solidFill>
                <a:srgbClr val="F4B183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de-AT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Textfeld 19">
                <a:extLst>
                  <a:ext uri="{FF2B5EF4-FFF2-40B4-BE49-F238E27FC236}">
                    <a16:creationId xmlns:a16="http://schemas.microsoft.com/office/drawing/2014/main" xmlns="" id="{B1A7A247-CBBF-4CC9-A02D-1BEBB7BFF53F}"/>
                  </a:ext>
                </a:extLst>
              </p:cNvPr>
              <p:cNvSpPr txBox="1"/>
              <p:nvPr/>
            </p:nvSpPr>
            <p:spPr>
              <a:xfrm>
                <a:off x="1995705" y="938000"/>
                <a:ext cx="2457642" cy="36933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de-AT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haroni" pitchFamily="2"/>
                    <a:cs typeface="Aharoni" pitchFamily="2"/>
                  </a:rPr>
                  <a:t>Kaufe gebraucht</a:t>
                </a:r>
              </a:p>
            </p:txBody>
          </p:sp>
        </p:grpSp>
        <p:grpSp>
          <p:nvGrpSpPr>
            <p:cNvPr id="17" name="Gruppieren 20">
              <a:extLst>
                <a:ext uri="{FF2B5EF4-FFF2-40B4-BE49-F238E27FC236}">
                  <a16:creationId xmlns:a16="http://schemas.microsoft.com/office/drawing/2014/main" xmlns="" id="{7045C781-6646-4921-9EE7-546947603FBA}"/>
                </a:ext>
              </a:extLst>
            </p:cNvPr>
            <p:cNvGrpSpPr/>
            <p:nvPr/>
          </p:nvGrpSpPr>
          <p:grpSpPr>
            <a:xfrm>
              <a:off x="1690597" y="1326638"/>
              <a:ext cx="3090543" cy="517358"/>
              <a:chOff x="1690597" y="1326638"/>
              <a:chExt cx="3090543" cy="517358"/>
            </a:xfrm>
          </p:grpSpPr>
          <p:sp>
            <p:nvSpPr>
              <p:cNvPr id="18" name="Rechteck 21">
                <a:extLst>
                  <a:ext uri="{FF2B5EF4-FFF2-40B4-BE49-F238E27FC236}">
                    <a16:creationId xmlns:a16="http://schemas.microsoft.com/office/drawing/2014/main" xmlns="" id="{0BB8E324-B393-48AF-ADDA-1550ED4C229F}"/>
                  </a:ext>
                </a:extLst>
              </p:cNvPr>
              <p:cNvSpPr/>
              <p:nvPr/>
            </p:nvSpPr>
            <p:spPr>
              <a:xfrm>
                <a:off x="1690597" y="1326638"/>
                <a:ext cx="3090543" cy="517358"/>
              </a:xfrm>
              <a:prstGeom prst="rect">
                <a:avLst/>
              </a:prstGeom>
              <a:solidFill>
                <a:srgbClr val="70AD47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de-AT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Textfeld 22">
                <a:extLst>
                  <a:ext uri="{FF2B5EF4-FFF2-40B4-BE49-F238E27FC236}">
                    <a16:creationId xmlns:a16="http://schemas.microsoft.com/office/drawing/2014/main" xmlns="" id="{76AE508B-CC52-4759-B5A9-62E7DE1992C5}"/>
                  </a:ext>
                </a:extLst>
              </p:cNvPr>
              <p:cNvSpPr txBox="1"/>
              <p:nvPr/>
            </p:nvSpPr>
            <p:spPr>
              <a:xfrm>
                <a:off x="1690597" y="1458989"/>
                <a:ext cx="3090543" cy="36933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de-AT" sz="1800" b="1" i="0" u="none" strike="noStrike" kern="1200" cap="none" spc="0" baseline="0">
                    <a:solidFill>
                      <a:srgbClr val="000000"/>
                    </a:solidFill>
                    <a:uFillTx/>
                    <a:latin typeface="Aharoni" pitchFamily="2"/>
                    <a:cs typeface="Aharoni" pitchFamily="2"/>
                  </a:rPr>
                  <a:t>Leihe/Tausche</a:t>
                </a:r>
              </a:p>
            </p:txBody>
          </p:sp>
        </p:grpSp>
        <p:grpSp>
          <p:nvGrpSpPr>
            <p:cNvPr id="20" name="Gruppieren 23">
              <a:extLst>
                <a:ext uri="{FF2B5EF4-FFF2-40B4-BE49-F238E27FC236}">
                  <a16:creationId xmlns:a16="http://schemas.microsoft.com/office/drawing/2014/main" xmlns="" id="{8F4D0380-9431-462C-A90F-A70DD1F7194E}"/>
                </a:ext>
              </a:extLst>
            </p:cNvPr>
            <p:cNvGrpSpPr/>
            <p:nvPr/>
          </p:nvGrpSpPr>
          <p:grpSpPr>
            <a:xfrm>
              <a:off x="2187107" y="288712"/>
              <a:ext cx="2097505" cy="517358"/>
              <a:chOff x="2187107" y="288712"/>
              <a:chExt cx="2097505" cy="517358"/>
            </a:xfrm>
          </p:grpSpPr>
          <p:sp>
            <p:nvSpPr>
              <p:cNvPr id="21" name="Rechteck 24">
                <a:extLst>
                  <a:ext uri="{FF2B5EF4-FFF2-40B4-BE49-F238E27FC236}">
                    <a16:creationId xmlns:a16="http://schemas.microsoft.com/office/drawing/2014/main" xmlns="" id="{EE69E9AF-B84E-49B4-914E-4AEED35B96DD}"/>
                  </a:ext>
                </a:extLst>
              </p:cNvPr>
              <p:cNvSpPr/>
              <p:nvPr/>
            </p:nvSpPr>
            <p:spPr>
              <a:xfrm>
                <a:off x="2187107" y="288712"/>
                <a:ext cx="2097505" cy="517358"/>
              </a:xfrm>
              <a:prstGeom prst="rect">
                <a:avLst/>
              </a:prstGeom>
              <a:solidFill>
                <a:srgbClr val="FF000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de-AT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Textfeld 25">
                <a:extLst>
                  <a:ext uri="{FF2B5EF4-FFF2-40B4-BE49-F238E27FC236}">
                    <a16:creationId xmlns:a16="http://schemas.microsoft.com/office/drawing/2014/main" xmlns="" id="{B1C9607D-FC62-4912-B831-22D52ABFE10D}"/>
                  </a:ext>
                </a:extLst>
              </p:cNvPr>
              <p:cNvSpPr txBox="1"/>
              <p:nvPr/>
            </p:nvSpPr>
            <p:spPr>
              <a:xfrm>
                <a:off x="2187107" y="421062"/>
                <a:ext cx="2097505" cy="369335"/>
              </a:xfrm>
              <a:prstGeom prst="rect">
                <a:avLst/>
              </a:prstGeom>
              <a:solidFill>
                <a:srgbClr val="FF0000"/>
              </a:solidFill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de-AT" sz="1800" b="1" i="0" u="none" strike="noStrike" kern="1200" cap="none" spc="0" baseline="0" dirty="0">
                    <a:solidFill>
                      <a:srgbClr val="000000"/>
                    </a:solidFill>
                    <a:uFillTx/>
                    <a:latin typeface="Aharoni" pitchFamily="2"/>
                    <a:cs typeface="Aharoni" pitchFamily="2"/>
                  </a:rPr>
                  <a:t>Kaufe neu</a:t>
                </a:r>
              </a:p>
            </p:txBody>
          </p:sp>
        </p:grpSp>
      </p:grpSp>
      <p:sp>
        <p:nvSpPr>
          <p:cNvPr id="23" name="Textfeld 5">
            <a:extLst>
              <a:ext uri="{FF2B5EF4-FFF2-40B4-BE49-F238E27FC236}">
                <a16:creationId xmlns:a16="http://schemas.microsoft.com/office/drawing/2014/main" xmlns="" id="{4881D861-239E-4873-8705-5FD123CAFE8A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22/24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7"/>
    </mc:Choice>
    <mc:Fallback xmlns="">
      <p:transition spd="slow" advTm="1602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C4A38A79-8154-47BC-97FA-A4918C9B5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686" y="860861"/>
            <a:ext cx="2157252" cy="21747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hteck 3">
            <a:extLst>
              <a:ext uri="{FF2B5EF4-FFF2-40B4-BE49-F238E27FC236}">
                <a16:creationId xmlns:a16="http://schemas.microsoft.com/office/drawing/2014/main" xmlns="" id="{69BCA462-408B-451E-84A8-D726EE95C9C3}"/>
              </a:ext>
            </a:extLst>
          </p:cNvPr>
          <p:cNvSpPr/>
          <p:nvPr/>
        </p:nvSpPr>
        <p:spPr>
          <a:xfrm>
            <a:off x="103948" y="3186382"/>
            <a:ext cx="5038728" cy="203132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Impressum</a:t>
            </a:r>
            <a:r>
              <a:rPr lang="en-US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:</a:t>
            </a:r>
            <a:endParaRPr lang="de-AT" sz="16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 </a:t>
            </a:r>
            <a:endParaRPr lang="de-AT" sz="16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Teachers For Future Austria</a:t>
            </a:r>
            <a:endParaRPr lang="de-AT" sz="16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Weingartenallee</a:t>
            </a: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 24/3/21</a:t>
            </a:r>
            <a:endParaRPr lang="de-AT" sz="16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1220 Wien, Österreich</a:t>
            </a:r>
            <a:endParaRPr lang="de-AT" sz="16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info@teachersforfuture.at</a:t>
            </a:r>
            <a:endParaRPr lang="de-AT" sz="16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Dezember 2019</a:t>
            </a:r>
            <a:endParaRPr lang="de-AT" sz="1600" b="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xmlns="" id="{DF935B3C-4128-459E-8D43-9294F43B7E77}"/>
              </a:ext>
            </a:extLst>
          </p:cNvPr>
          <p:cNvSpPr txBox="1"/>
          <p:nvPr/>
        </p:nvSpPr>
        <p:spPr>
          <a:xfrm>
            <a:off x="9275143" y="5301215"/>
            <a:ext cx="805476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24/24</a:t>
            </a:r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xmlns="" id="{69BCA462-408B-451E-84A8-D726EE95C9C3}"/>
              </a:ext>
            </a:extLst>
          </p:cNvPr>
          <p:cNvSpPr/>
          <p:nvPr/>
        </p:nvSpPr>
        <p:spPr>
          <a:xfrm>
            <a:off x="4236415" y="3773122"/>
            <a:ext cx="5038728" cy="120032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Überarbeitung</a:t>
            </a:r>
            <a:r>
              <a:rPr lang="de-DE" sz="1800" i="0" u="none" strike="noStrike" kern="1200" cap="none" spc="0" dirty="0" smtClean="0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 für T4F-Germany durch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i="0" u="none" strike="noStrike" kern="1200" cap="none" spc="0" dirty="0" smtClean="0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Patrick Brehm</a:t>
            </a:r>
          </a:p>
          <a:p>
            <a:pPr algn="ctr"/>
            <a:r>
              <a:rPr lang="de-DE" dirty="0">
                <a:solidFill>
                  <a:srgbClr val="FFFFFF"/>
                </a:solidFill>
                <a:latin typeface="Arial" pitchFamily="34"/>
                <a:ea typeface="Calibri" pitchFamily="34"/>
                <a:cs typeface="Times New Roman" pitchFamily="18"/>
              </a:rPr>
              <a:t>teachersforfuture@posteo.de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Januar 2020</a:t>
            </a:r>
            <a:endParaRPr lang="de-AT" sz="1600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860861"/>
            <a:ext cx="2185220" cy="21852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5613A503-DFBF-455E-A706-ADF4C0505292}"/>
              </a:ext>
            </a:extLst>
          </p:cNvPr>
          <p:cNvSpPr txBox="1"/>
          <p:nvPr/>
        </p:nvSpPr>
        <p:spPr>
          <a:xfrm>
            <a:off x="374529" y="535783"/>
            <a:ext cx="4583722" cy="20947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1" i="0" u="none" strike="noStrike" kern="0" cap="none" spc="0" baseline="0">
                <a:solidFill>
                  <a:srgbClr val="CC0000"/>
                </a:solidFill>
                <a:uFillTx/>
                <a:latin typeface="Corbel Light" pitchFamily="34"/>
              </a:defRPr>
            </a:pPr>
            <a:r>
              <a:rPr lang="de-AT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1. Der Mensch verbrennt Benzin, Diesel, Erdgas, Kohle und Öl – dabei entsteht </a:t>
            </a:r>
            <a:r>
              <a:rPr lang="de-AT" sz="3200" b="1" i="0" u="none" strike="noStrike" kern="1200" cap="none" spc="0" baseline="0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CO2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92207C7B-69D2-4391-B4AA-D514300225FF}"/>
              </a:ext>
            </a:extLst>
          </p:cNvPr>
          <p:cNvSpPr txBox="1"/>
          <p:nvPr/>
        </p:nvSpPr>
        <p:spPr>
          <a:xfrm>
            <a:off x="456596" y="2813535"/>
            <a:ext cx="3564422" cy="25957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1" i="0" u="none" strike="noStrike" kern="0" cap="none" spc="0" baseline="0">
                <a:solidFill>
                  <a:srgbClr val="CC0000"/>
                </a:solidFill>
                <a:uFillTx/>
                <a:latin typeface="Corbel Light" pitchFamily="34"/>
              </a:defRPr>
            </a:pPr>
            <a:r>
              <a:rPr lang="de-AT" sz="3200" b="1" i="0" u="none" strike="noStrike" kern="1200" cap="none" spc="0" baseline="0" dirty="0">
                <a:solidFill>
                  <a:srgbClr val="FFFFFF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2. Durch intensive Rinderzucht (es gibt über 1 Mrd. Rinder!) entsteht </a:t>
            </a:r>
            <a:r>
              <a:rPr lang="de-AT" sz="3200" b="1" i="0" u="none" strike="noStrike" kern="1200" cap="none" spc="0" baseline="0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Methan (CH4)</a:t>
            </a:r>
            <a:endParaRPr lang="de-AT" sz="3200" b="1" i="0" u="none" strike="noStrike" kern="1200" cap="none" spc="0" baseline="0" dirty="0">
              <a:solidFill>
                <a:srgbClr val="FFFFFF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79C8C3F1-D7CE-448D-9969-8A97A08B7F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73" t="24701" r="14516" b="11488"/>
          <a:stretch>
            <a:fillRect/>
          </a:stretch>
        </p:blipFill>
        <p:spPr>
          <a:xfrm>
            <a:off x="4489329" y="1353074"/>
            <a:ext cx="4784232" cy="40561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feld 5">
            <a:extLst>
              <a:ext uri="{FF2B5EF4-FFF2-40B4-BE49-F238E27FC236}">
                <a16:creationId xmlns:a16="http://schemas.microsoft.com/office/drawing/2014/main" xmlns="" id="{9989AC10-514F-499F-AC8F-9952054DCDB4}"/>
              </a:ext>
            </a:extLst>
          </p:cNvPr>
          <p:cNvSpPr txBox="1"/>
          <p:nvPr/>
        </p:nvSpPr>
        <p:spPr>
          <a:xfrm>
            <a:off x="9422379" y="5301215"/>
            <a:ext cx="6582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3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1"/>
    </mc:Choice>
    <mc:Fallback xmlns="">
      <p:transition spd="slow" advTm="2118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>
            <a:extLst>
              <a:ext uri="{FF2B5EF4-FFF2-40B4-BE49-F238E27FC236}">
                <a16:creationId xmlns:a16="http://schemas.microsoft.com/office/drawing/2014/main" xmlns="" id="{3FB0332E-78E4-45E2-A563-9B791E9891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29" t="23347" r="26386" b="8808"/>
          <a:stretch>
            <a:fillRect/>
          </a:stretch>
        </p:blipFill>
        <p:spPr>
          <a:xfrm>
            <a:off x="206087" y="329769"/>
            <a:ext cx="9129195" cy="51985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5">
            <a:extLst>
              <a:ext uri="{FF2B5EF4-FFF2-40B4-BE49-F238E27FC236}">
                <a16:creationId xmlns:a16="http://schemas.microsoft.com/office/drawing/2014/main" xmlns="" id="{B4807489-3755-48D1-9CBB-5A370DAF6FDA}"/>
              </a:ext>
            </a:extLst>
          </p:cNvPr>
          <p:cNvSpPr txBox="1"/>
          <p:nvPr/>
        </p:nvSpPr>
        <p:spPr>
          <a:xfrm>
            <a:off x="9422379" y="5301215"/>
            <a:ext cx="6582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4/24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6"/>
    </mc:Choice>
    <mc:Fallback xmlns="">
      <p:transition spd="slow" advTm="518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xmlns="" id="{A271E5F5-5314-4739-9497-0A95C71CE32E}"/>
              </a:ext>
            </a:extLst>
          </p:cNvPr>
          <p:cNvSpPr txBox="1"/>
          <p:nvPr/>
        </p:nvSpPr>
        <p:spPr>
          <a:xfrm>
            <a:off x="410309" y="239856"/>
            <a:ext cx="7842735" cy="10928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1" i="0" u="none" strike="noStrike" kern="0" cap="none" spc="0" baseline="0">
                <a:solidFill>
                  <a:srgbClr val="CC0000"/>
                </a:solidFill>
                <a:uFillTx/>
                <a:latin typeface="Corbel Light" pitchFamily="34"/>
              </a:defRPr>
            </a:pPr>
            <a:r>
              <a:rPr lang="de-AT" sz="3200" b="1" i="0" u="none" strike="noStrike" kern="0" cap="none" spc="0" baseline="0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Noch NIE ist der CO2-Gehalt der Atmosphäre so rasch angestiegen wie heute! </a:t>
            </a:r>
            <a:endParaRPr lang="de-AT" sz="3200" b="1" i="0" u="none" strike="noStrike" kern="1200" cap="none" spc="0" baseline="0" dirty="0">
              <a:solidFill>
                <a:srgbClr val="FF0000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A380EF-E365-484C-9E21-677AAB4A5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04" t="8979" r="2654" b="28252"/>
          <a:stretch>
            <a:fillRect/>
          </a:stretch>
        </p:blipFill>
        <p:spPr>
          <a:xfrm>
            <a:off x="410309" y="1746741"/>
            <a:ext cx="8985552" cy="39238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xmlns="" id="{18D079F8-98E4-4BD0-902F-44FA9FD9643D}"/>
              </a:ext>
            </a:extLst>
          </p:cNvPr>
          <p:cNvSpPr txBox="1"/>
          <p:nvPr/>
        </p:nvSpPr>
        <p:spPr>
          <a:xfrm>
            <a:off x="7174519" y="5061359"/>
            <a:ext cx="187569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F2F2F2"/>
                </a:solidFill>
                <a:uFillTx/>
                <a:latin typeface="Calibri"/>
              </a:rPr>
              <a:t>climate.nasa.gov</a:t>
            </a:r>
          </a:p>
        </p:txBody>
      </p:sp>
      <p:cxnSp>
        <p:nvCxnSpPr>
          <p:cNvPr id="5" name="Gerade Verbindung mit Pfeil 5">
            <a:extLst>
              <a:ext uri="{FF2B5EF4-FFF2-40B4-BE49-F238E27FC236}">
                <a16:creationId xmlns:a16="http://schemas.microsoft.com/office/drawing/2014/main" xmlns="" id="{1F94A996-14C6-425F-9012-D2E0A6418DFC}"/>
              </a:ext>
            </a:extLst>
          </p:cNvPr>
          <p:cNvCxnSpPr/>
          <p:nvPr/>
        </p:nvCxnSpPr>
        <p:spPr>
          <a:xfrm>
            <a:off x="7022125" y="1332673"/>
            <a:ext cx="773720" cy="1502597"/>
          </a:xfrm>
          <a:prstGeom prst="straightConnector1">
            <a:avLst/>
          </a:prstGeom>
          <a:noFill/>
          <a:ln w="117472" cap="flat">
            <a:solidFill>
              <a:srgbClr val="FF0000"/>
            </a:solidFill>
            <a:prstDash val="solid"/>
            <a:miter/>
            <a:tailEnd type="arrow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8660530-0B81-4128-ADCC-B1793EC1F4A6}"/>
              </a:ext>
            </a:extLst>
          </p:cNvPr>
          <p:cNvSpPr txBox="1"/>
          <p:nvPr/>
        </p:nvSpPr>
        <p:spPr>
          <a:xfrm>
            <a:off x="9422379" y="5301215"/>
            <a:ext cx="6582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5/24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8"/>
    </mc:Choice>
    <mc:Fallback xmlns="">
      <p:transition spd="slow" advTm="2098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0F3AEBCD-A1B0-472E-975D-38FB0EDDCC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06" t="24995" r="23115" b="10018"/>
          <a:stretch>
            <a:fillRect/>
          </a:stretch>
        </p:blipFill>
        <p:spPr>
          <a:xfrm>
            <a:off x="2245748" y="1833646"/>
            <a:ext cx="5589123" cy="37786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9436D7F7-ED34-4517-ABED-A3513F37C264}"/>
              </a:ext>
            </a:extLst>
          </p:cNvPr>
          <p:cNvSpPr txBox="1"/>
          <p:nvPr/>
        </p:nvSpPr>
        <p:spPr>
          <a:xfrm>
            <a:off x="339973" y="239865"/>
            <a:ext cx="9507409" cy="159378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1" i="0" u="none" strike="noStrike" kern="0" cap="none" spc="0" baseline="0">
                <a:solidFill>
                  <a:srgbClr val="CC0000"/>
                </a:solidFill>
                <a:uFillTx/>
                <a:latin typeface="Corbel Light" pitchFamily="34"/>
              </a:defRPr>
            </a:pPr>
            <a:r>
              <a:rPr lang="de-AT" sz="3200" b="1" i="0" u="none" strike="noStrike" kern="1200" cap="none" spc="0" baseline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CO2 ist ein Treibhausgas…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1" i="0" u="none" strike="noStrike" kern="0" cap="none" spc="0" baseline="0">
                <a:solidFill>
                  <a:srgbClr val="CC0000"/>
                </a:solidFill>
                <a:uFillTx/>
                <a:latin typeface="Corbel Light" pitchFamily="34"/>
              </a:defRPr>
            </a:pPr>
            <a:r>
              <a:rPr lang="de-AT" sz="3200" b="1" i="0" u="none" strike="noStrike" kern="1200" cap="none" spc="0" baseline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Treibhausgase werfen die Wärmestrahlen</a:t>
            </a:r>
            <a:br>
              <a:rPr lang="de-AT" sz="3200" b="1" i="0" u="none" strike="noStrike" kern="1200" cap="none" spc="0" baseline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</a:br>
            <a:r>
              <a:rPr lang="de-AT" sz="3200" b="1" i="0" u="none" strike="noStrike" kern="1200" cap="none" spc="0" baseline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der Sonne zurück auf die Erde…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xmlns="" id="{BEF2FBDC-426E-4EE0-B31F-8A9B9A365EAE}"/>
              </a:ext>
            </a:extLst>
          </p:cNvPr>
          <p:cNvSpPr txBox="1"/>
          <p:nvPr/>
        </p:nvSpPr>
        <p:spPr>
          <a:xfrm>
            <a:off x="4676040" y="5520324"/>
            <a:ext cx="1619246" cy="1838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©</a:t>
            </a: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 Gregor Hagedorn 2018, CC-BY-SA </a:t>
            </a:r>
            <a:r>
              <a:rPr lang="en-US" sz="1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4.0.</a:t>
            </a:r>
            <a:endParaRPr lang="de-AT" sz="1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 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xmlns="" id="{E5897BC6-36FB-4826-978D-F141B4F90D3B}"/>
              </a:ext>
            </a:extLst>
          </p:cNvPr>
          <p:cNvSpPr txBox="1"/>
          <p:nvPr/>
        </p:nvSpPr>
        <p:spPr>
          <a:xfrm>
            <a:off x="9422379" y="5301215"/>
            <a:ext cx="6582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6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9"/>
    </mc:Choice>
    <mc:Fallback xmlns="">
      <p:transition spd="slow" advTm="1587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601D41FE-97D7-46FF-8289-94AAF058C0CA}"/>
              </a:ext>
            </a:extLst>
          </p:cNvPr>
          <p:cNvSpPr txBox="1"/>
          <p:nvPr/>
        </p:nvSpPr>
        <p:spPr>
          <a:xfrm>
            <a:off x="797164" y="709089"/>
            <a:ext cx="8253045" cy="5918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1" i="0" u="none" strike="noStrike" kern="0" cap="none" spc="0" baseline="0">
                <a:solidFill>
                  <a:srgbClr val="CC0000"/>
                </a:solidFill>
                <a:uFillTx/>
                <a:latin typeface="Corbel Light" pitchFamily="34"/>
              </a:defRPr>
            </a:pPr>
            <a:r>
              <a:rPr lang="de-AT" sz="3200" b="1" i="0" u="none" strike="noStrike" kern="1200" cap="none" spc="0" baseline="0" dirty="0">
                <a:solidFill>
                  <a:srgbClr val="FF0000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…dadurch wird es überall wärmer!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4161AC0-1C0F-4124-A384-80B3755A88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94" t="39992" r="5919" b="20083"/>
          <a:stretch>
            <a:fillRect/>
          </a:stretch>
        </p:blipFill>
        <p:spPr>
          <a:xfrm>
            <a:off x="0" y="1792123"/>
            <a:ext cx="10080629" cy="27076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5">
            <a:extLst>
              <a:ext uri="{FF2B5EF4-FFF2-40B4-BE49-F238E27FC236}">
                <a16:creationId xmlns:a16="http://schemas.microsoft.com/office/drawing/2014/main" xmlns="" id="{3958E38E-8EA3-4D58-9056-34DC0581A51A}"/>
              </a:ext>
            </a:extLst>
          </p:cNvPr>
          <p:cNvSpPr txBox="1"/>
          <p:nvPr/>
        </p:nvSpPr>
        <p:spPr>
          <a:xfrm>
            <a:off x="9422379" y="5301215"/>
            <a:ext cx="6582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7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4"/>
    </mc:Choice>
    <mc:Fallback xmlns="">
      <p:transition spd="slow" advTm="1019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8">
            <a:extLst>
              <a:ext uri="{FF2B5EF4-FFF2-40B4-BE49-F238E27FC236}">
                <a16:creationId xmlns:a16="http://schemas.microsoft.com/office/drawing/2014/main" xmlns="" id="{2B6DB041-03EA-4AF3-BBEE-21CA1AF8D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255" y="3254185"/>
            <a:ext cx="3774954" cy="19581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17">
            <a:extLst>
              <a:ext uri="{FF2B5EF4-FFF2-40B4-BE49-F238E27FC236}">
                <a16:creationId xmlns:a16="http://schemas.microsoft.com/office/drawing/2014/main" xmlns="" id="{C9CAC2C9-D282-4594-B521-D663C6F9E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680" y="3283354"/>
            <a:ext cx="2543997" cy="1907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xmlns="" id="{54B69ABA-FC1A-4F84-B51A-51A8194E11AD}"/>
              </a:ext>
            </a:extLst>
          </p:cNvPr>
          <p:cNvSpPr txBox="1"/>
          <p:nvPr/>
        </p:nvSpPr>
        <p:spPr>
          <a:xfrm>
            <a:off x="324365" y="2837044"/>
            <a:ext cx="395903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Tiere verlieren ihren Lebensraum</a:t>
            </a:r>
          </a:p>
        </p:txBody>
      </p:sp>
      <p:sp>
        <p:nvSpPr>
          <p:cNvPr id="5" name="Textfeld 5">
            <a:extLst>
              <a:ext uri="{FF2B5EF4-FFF2-40B4-BE49-F238E27FC236}">
                <a16:creationId xmlns:a16="http://schemas.microsoft.com/office/drawing/2014/main" xmlns="" id="{3C6C893F-9D90-447A-8841-F44F45AA25B5}"/>
              </a:ext>
            </a:extLst>
          </p:cNvPr>
          <p:cNvSpPr txBox="1"/>
          <p:nvPr/>
        </p:nvSpPr>
        <p:spPr>
          <a:xfrm>
            <a:off x="4400632" y="2869158"/>
            <a:ext cx="464419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Dürre und Hitze gefährden unsere Ernte</a:t>
            </a:r>
          </a:p>
        </p:txBody>
      </p:sp>
      <p:sp>
        <p:nvSpPr>
          <p:cNvPr id="6" name="Textfeld 6">
            <a:extLst>
              <a:ext uri="{FF2B5EF4-FFF2-40B4-BE49-F238E27FC236}">
                <a16:creationId xmlns:a16="http://schemas.microsoft.com/office/drawing/2014/main" xmlns="" id="{D770F694-03D4-4134-86D4-631E5B7E2BD4}"/>
              </a:ext>
            </a:extLst>
          </p:cNvPr>
          <p:cNvSpPr txBox="1"/>
          <p:nvPr/>
        </p:nvSpPr>
        <p:spPr>
          <a:xfrm>
            <a:off x="646361" y="136858"/>
            <a:ext cx="8942804" cy="10301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8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r>
              <a:rPr lang="de-AT" sz="4000" b="1" i="0" u="none" strike="noStrike" kern="0" cap="none" spc="0" baseline="0" dirty="0">
                <a:solidFill>
                  <a:srgbClr val="EEEEE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Mensch und Tier sind gefährdet…</a:t>
            </a:r>
            <a:endParaRPr lang="de-AT" sz="3200" b="1" i="0" u="none" strike="noStrike" kern="120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8000" b="1" i="0" u="none" strike="noStrike" kern="0" cap="none" spc="0" baseline="0">
                <a:solidFill>
                  <a:srgbClr val="EEEEEE"/>
                </a:solidFill>
                <a:uFillTx/>
                <a:latin typeface="Corbel Light" pitchFamily="34"/>
              </a:defRPr>
            </a:pPr>
            <a:endParaRPr lang="de-AT" sz="2000" b="1" i="0" u="none" strike="noStrike" kern="1200" cap="none" spc="0" baseline="0" dirty="0">
              <a:solidFill>
                <a:srgbClr val="EEEEEE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xmlns="" id="{A7C7E80A-AC51-400A-AD54-67982362E43B}"/>
              </a:ext>
            </a:extLst>
          </p:cNvPr>
          <p:cNvSpPr txBox="1"/>
          <p:nvPr/>
        </p:nvSpPr>
        <p:spPr>
          <a:xfrm>
            <a:off x="603174" y="5164357"/>
            <a:ext cx="355100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Extremwetterereignisse nehmen zu</a:t>
            </a:r>
          </a:p>
        </p:txBody>
      </p:sp>
      <p:sp>
        <p:nvSpPr>
          <p:cNvPr id="8" name="Textfeld 8">
            <a:extLst>
              <a:ext uri="{FF2B5EF4-FFF2-40B4-BE49-F238E27FC236}">
                <a16:creationId xmlns:a16="http://schemas.microsoft.com/office/drawing/2014/main" xmlns="" id="{5A18B10A-8087-4DE1-8BD9-F2BE8C85632A}"/>
              </a:ext>
            </a:extLst>
          </p:cNvPr>
          <p:cNvSpPr txBox="1"/>
          <p:nvPr/>
        </p:nvSpPr>
        <p:spPr>
          <a:xfrm>
            <a:off x="4692079" y="5164357"/>
            <a:ext cx="355100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Menschen müssen flüchten</a:t>
            </a:r>
          </a:p>
        </p:txBody>
      </p:sp>
      <p:pic>
        <p:nvPicPr>
          <p:cNvPr id="9" name="Grafik 11">
            <a:extLst>
              <a:ext uri="{FF2B5EF4-FFF2-40B4-BE49-F238E27FC236}">
                <a16:creationId xmlns:a16="http://schemas.microsoft.com/office/drawing/2014/main" xmlns="" id="{B1C0525C-921E-4A84-8ABE-1277901EC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93" y="1041876"/>
            <a:ext cx="3428570" cy="1799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feld 2">
            <a:extLst>
              <a:ext uri="{FF2B5EF4-FFF2-40B4-BE49-F238E27FC236}">
                <a16:creationId xmlns:a16="http://schemas.microsoft.com/office/drawing/2014/main" xmlns="" id="{DCCC35B1-F105-497F-BB57-668C519BBB71}"/>
              </a:ext>
            </a:extLst>
          </p:cNvPr>
          <p:cNvSpPr txBox="1"/>
          <p:nvPr/>
        </p:nvSpPr>
        <p:spPr>
          <a:xfrm>
            <a:off x="1569695" y="2718118"/>
            <a:ext cx="1467301" cy="1224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www.thinkinghumanity.com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 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</p:txBody>
      </p:sp>
      <p:pic>
        <p:nvPicPr>
          <p:cNvPr id="11" name="Grafik 13">
            <a:extLst>
              <a:ext uri="{FF2B5EF4-FFF2-40B4-BE49-F238E27FC236}">
                <a16:creationId xmlns:a16="http://schemas.microsoft.com/office/drawing/2014/main" xmlns="" id="{069673BC-55C1-40DA-AD58-72471BC40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007" y="883090"/>
            <a:ext cx="1984275" cy="19842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feld 2">
            <a:extLst>
              <a:ext uri="{FF2B5EF4-FFF2-40B4-BE49-F238E27FC236}">
                <a16:creationId xmlns:a16="http://schemas.microsoft.com/office/drawing/2014/main" xmlns="" id="{2181C8EA-1322-45E7-AED7-DF8E483641D3}"/>
              </a:ext>
            </a:extLst>
          </p:cNvPr>
          <p:cNvSpPr txBox="1"/>
          <p:nvPr/>
        </p:nvSpPr>
        <p:spPr>
          <a:xfrm>
            <a:off x="5650324" y="5091653"/>
            <a:ext cx="817254" cy="1224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www.mensch-westend.de</a:t>
            </a:r>
            <a:r>
              <a:rPr lang="en-US" sz="1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.</a:t>
            </a:r>
            <a:endParaRPr lang="de-AT" sz="1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 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</p:txBody>
      </p:sp>
      <p:sp>
        <p:nvSpPr>
          <p:cNvPr id="13" name="Textfeld 2">
            <a:extLst>
              <a:ext uri="{FF2B5EF4-FFF2-40B4-BE49-F238E27FC236}">
                <a16:creationId xmlns:a16="http://schemas.microsoft.com/office/drawing/2014/main" xmlns="" id="{9F012DC6-E8E3-4BA8-908C-74FD26016C0C}"/>
              </a:ext>
            </a:extLst>
          </p:cNvPr>
          <p:cNvSpPr txBox="1"/>
          <p:nvPr/>
        </p:nvSpPr>
        <p:spPr>
          <a:xfrm>
            <a:off x="6374154" y="2760070"/>
            <a:ext cx="1357929" cy="138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www.umwelt-im-unterricht.de</a:t>
            </a:r>
            <a:r>
              <a:rPr lang="en-US" sz="1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.</a:t>
            </a:r>
            <a:endParaRPr lang="de-AT" sz="1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 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</p:txBody>
      </p:sp>
      <p:sp>
        <p:nvSpPr>
          <p:cNvPr id="14" name="Textfeld 2">
            <a:extLst>
              <a:ext uri="{FF2B5EF4-FFF2-40B4-BE49-F238E27FC236}">
                <a16:creationId xmlns:a16="http://schemas.microsoft.com/office/drawing/2014/main" xmlns="" id="{5E3C2899-B63D-408C-AC98-071A02DEFD7F}"/>
              </a:ext>
            </a:extLst>
          </p:cNvPr>
          <p:cNvSpPr txBox="1"/>
          <p:nvPr/>
        </p:nvSpPr>
        <p:spPr>
          <a:xfrm>
            <a:off x="1470419" y="5082226"/>
            <a:ext cx="734244" cy="1790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commons.wikimedia.org</a:t>
            </a:r>
            <a:r>
              <a:rPr lang="en-US" sz="1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.</a:t>
            </a:r>
            <a:endParaRPr lang="de-AT" sz="1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Calibri" pitchFamily="34"/>
                <a:cs typeface="Times New Roman" pitchFamily="18"/>
              </a:rPr>
              <a:t> </a:t>
            </a:r>
            <a:endParaRPr lang="de-AT" sz="3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Calibri" pitchFamily="34"/>
              <a:cs typeface="Times New Roman" pitchFamily="18"/>
            </a:endParaRPr>
          </a:p>
        </p:txBody>
      </p:sp>
      <p:sp>
        <p:nvSpPr>
          <p:cNvPr id="15" name="Textfeld 5">
            <a:extLst>
              <a:ext uri="{FF2B5EF4-FFF2-40B4-BE49-F238E27FC236}">
                <a16:creationId xmlns:a16="http://schemas.microsoft.com/office/drawing/2014/main" xmlns="" id="{709D9351-12BC-4E20-9402-8742EFDAFC3E}"/>
              </a:ext>
            </a:extLst>
          </p:cNvPr>
          <p:cNvSpPr txBox="1"/>
          <p:nvPr/>
        </p:nvSpPr>
        <p:spPr>
          <a:xfrm>
            <a:off x="9422379" y="5301215"/>
            <a:ext cx="6582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8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1"/>
    </mc:Choice>
    <mc:Fallback xmlns="">
      <p:transition spd="slow" advTm="1161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132C6947-62E6-466D-8C2A-203F642F6491}"/>
              </a:ext>
            </a:extLst>
          </p:cNvPr>
          <p:cNvSpPr txBox="1"/>
          <p:nvPr/>
        </p:nvSpPr>
        <p:spPr>
          <a:xfrm>
            <a:off x="180786" y="266145"/>
            <a:ext cx="3300965" cy="45994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1" i="0" u="none" strike="noStrike" kern="0" cap="none" spc="0" baseline="0">
                <a:solidFill>
                  <a:srgbClr val="CC0000"/>
                </a:solidFill>
                <a:uFillTx/>
                <a:latin typeface="Corbel Light" pitchFamily="34"/>
              </a:defRPr>
            </a:pPr>
            <a:r>
              <a:rPr lang="de-AT" sz="2800" b="1" i="0" u="none" strike="noStrike" kern="1200" cap="none" spc="0" baseline="0" dirty="0">
                <a:solidFill>
                  <a:srgbClr val="FFFFFF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Manche Leute behaupten, dass der Mensch nicht an der nahenden Klimakatastrophe </a:t>
            </a:r>
            <a:r>
              <a:rPr lang="de-AT" sz="2800" b="1" i="0" u="none" strike="noStrike" kern="0" cap="none" spc="0" baseline="0" dirty="0">
                <a:solidFill>
                  <a:srgbClr val="FFFFFF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s</a:t>
            </a:r>
            <a:r>
              <a:rPr lang="de-AT" sz="2800" b="1" i="0" u="none" strike="noStrike" kern="1200" cap="none" spc="0" baseline="0" dirty="0">
                <a:solidFill>
                  <a:srgbClr val="FFFFFF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chuld sei…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1" i="0" u="none" strike="noStrike" kern="0" cap="none" spc="0" baseline="0">
                <a:solidFill>
                  <a:srgbClr val="CC0000"/>
                </a:solidFill>
                <a:uFillTx/>
                <a:latin typeface="Corbel Light" pitchFamily="34"/>
              </a:defRPr>
            </a:pPr>
            <a:endParaRPr lang="de-AT" sz="2000" b="1" i="0" u="none" strike="noStrike" kern="0" cap="none" spc="0" baseline="0" dirty="0">
              <a:solidFill>
                <a:srgbClr val="FFFFFF"/>
              </a:solidFill>
              <a:uFillTx/>
              <a:latin typeface="Calibri" panose="020F0502020204030204" pitchFamily="34" charset="0"/>
              <a:ea typeface="Microsoft YaHei" pitchFamily="2"/>
              <a:cs typeface="Lucida Sans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1" i="0" u="none" strike="noStrike" kern="0" cap="none" spc="0" baseline="0">
                <a:solidFill>
                  <a:srgbClr val="CC0000"/>
                </a:solidFill>
                <a:uFillTx/>
                <a:latin typeface="Corbel Light" pitchFamily="34"/>
              </a:defRPr>
            </a:pPr>
            <a:r>
              <a:rPr lang="de-AT" sz="3200" b="1" i="0" u="none" strike="noStrike" kern="0" cap="none" spc="0" baseline="0" dirty="0">
                <a:solidFill>
                  <a:srgbClr val="FFFFFF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…doch </a:t>
            </a:r>
            <a:r>
              <a:rPr lang="de-AT" sz="3600" b="1" i="0" u="none" strike="noStrike" kern="0" cap="none" spc="0" baseline="0" dirty="0">
                <a:solidFill>
                  <a:srgbClr val="A9D18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97%</a:t>
            </a:r>
            <a:r>
              <a:rPr lang="de-AT" sz="3200" b="1" i="0" u="none" strike="noStrike" kern="0" cap="none" spc="0" baseline="0" dirty="0">
                <a:solidFill>
                  <a:srgbClr val="A9D18E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 </a:t>
            </a:r>
            <a:r>
              <a:rPr lang="de-AT" sz="3200" b="1" i="0" u="none" strike="noStrike" kern="0" cap="none" spc="0" baseline="0" dirty="0">
                <a:solidFill>
                  <a:srgbClr val="FFFFFF"/>
                </a:solidFill>
                <a:uFillTx/>
                <a:latin typeface="Calibri" panose="020F0502020204030204" pitchFamily="34" charset="0"/>
                <a:ea typeface="Microsoft YaHei" pitchFamily="2"/>
                <a:cs typeface="Lucida Sans" pitchFamily="2"/>
              </a:rPr>
              <a:t>der Wissenschaftler sind sich einig – </a:t>
            </a:r>
          </a:p>
        </p:txBody>
      </p:sp>
      <p:pic>
        <p:nvPicPr>
          <p:cNvPr id="3" name="Grafik 5">
            <a:extLst>
              <a:ext uri="{FF2B5EF4-FFF2-40B4-BE49-F238E27FC236}">
                <a16:creationId xmlns:a16="http://schemas.microsoft.com/office/drawing/2014/main" xmlns="" id="{427F9E6E-C28C-4FC6-B07C-C8E58B14B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714" y="757845"/>
            <a:ext cx="6282952" cy="41548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6">
            <a:extLst>
              <a:ext uri="{FF2B5EF4-FFF2-40B4-BE49-F238E27FC236}">
                <a16:creationId xmlns:a16="http://schemas.microsoft.com/office/drawing/2014/main" xmlns="" id="{994EB8A2-8B32-48E1-955D-99DA97744B2A}"/>
              </a:ext>
            </a:extLst>
          </p:cNvPr>
          <p:cNvSpPr txBox="1"/>
          <p:nvPr/>
        </p:nvSpPr>
        <p:spPr>
          <a:xfrm>
            <a:off x="5567553" y="4774201"/>
            <a:ext cx="2743200" cy="1384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www.scepticalscience.com</a:t>
            </a: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xmlns="" id="{542B5D31-AFAA-4188-BBAF-C024E558D778}"/>
              </a:ext>
            </a:extLst>
          </p:cNvPr>
          <p:cNvSpPr txBox="1"/>
          <p:nvPr/>
        </p:nvSpPr>
        <p:spPr>
          <a:xfrm>
            <a:off x="363415" y="4910091"/>
            <a:ext cx="9775828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3200" b="1" kern="0" dirty="0">
                <a:solidFill>
                  <a:srgbClr val="A9D18E"/>
                </a:solidFill>
                <a:latin typeface="Calibri" panose="020F0502020204030204" pitchFamily="34" charset="0"/>
                <a:ea typeface="Microsoft YaHei" pitchFamily="2"/>
                <a:cs typeface="Lucida Sans" pitchFamily="2"/>
              </a:rPr>
              <a:t>Wir sind schuld </a:t>
            </a:r>
            <a:r>
              <a:rPr lang="de-AT" sz="3200" b="1" i="0" u="none" strike="noStrike" kern="0" cap="none" spc="0" baseline="0" dirty="0">
                <a:solidFill>
                  <a:srgbClr val="A9D18E"/>
                </a:solidFill>
                <a:uFillTx/>
                <a:latin typeface="Calibri" panose="020F0502020204030204" pitchFamily="34" charset="0"/>
                <a:ea typeface="Microsoft YaHei" pitchFamily="2"/>
              </a:rPr>
              <a:t>und müssen dringend etwas tun!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998D953-46DF-4D2A-B073-7088E9205403}"/>
              </a:ext>
            </a:extLst>
          </p:cNvPr>
          <p:cNvSpPr txBox="1"/>
          <p:nvPr/>
        </p:nvSpPr>
        <p:spPr>
          <a:xfrm>
            <a:off x="9422379" y="5301215"/>
            <a:ext cx="65824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800" b="0" i="0" u="none" strike="noStrike" kern="0" cap="none" spc="0" baseline="0">
                <a:solidFill>
                  <a:srgbClr val="FFFFFF"/>
                </a:solidFill>
                <a:uFillTx/>
                <a:latin typeface="Calibri"/>
              </a:rPr>
              <a:t>9</a:t>
            </a:r>
            <a:r>
              <a:rPr lang="de-A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/24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7"/>
    </mc:Choice>
    <mc:Fallback xmlns="">
      <p:transition spd="slow" advTm="10557"/>
    </mc:Fallback>
  </mc:AlternateContent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Benutzerdefiniert</PresentationFormat>
  <Paragraphs>121</Paragraphs>
  <Slides>23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5" baseType="lpstr">
      <vt:lpstr>Microsoft YaHei</vt:lpstr>
      <vt:lpstr>Aharoni</vt:lpstr>
      <vt:lpstr>Arial</vt:lpstr>
      <vt:lpstr>Calibri</vt:lpstr>
      <vt:lpstr>Helvetica</vt:lpstr>
      <vt:lpstr>Liberation Sans</vt:lpstr>
      <vt:lpstr>Liberation Serif</vt:lpstr>
      <vt:lpstr>Lucida Sans</vt:lpstr>
      <vt:lpstr>Segoe UI</vt:lpstr>
      <vt:lpstr>Tahoma</vt:lpstr>
      <vt:lpstr>Times New Roman</vt:lpstr>
      <vt:lpstr>Standard</vt:lpstr>
      <vt:lpstr>Klimakrise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Klimawandel</dc:title>
  <dc:creator>Miriam</dc:creator>
  <cp:lastModifiedBy>Patrick Brehm</cp:lastModifiedBy>
  <cp:revision>47</cp:revision>
  <dcterms:created xsi:type="dcterms:W3CDTF">2019-09-10T17:28:33Z</dcterms:created>
  <dcterms:modified xsi:type="dcterms:W3CDTF">2020-01-02T12:45:19Z</dcterms:modified>
</cp:coreProperties>
</file>